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315" r:id="rId3"/>
    <p:sldId id="271" r:id="rId4"/>
    <p:sldId id="259" r:id="rId5"/>
    <p:sldId id="305" r:id="rId6"/>
    <p:sldId id="306" r:id="rId7"/>
    <p:sldId id="297" r:id="rId8"/>
    <p:sldId id="299" r:id="rId9"/>
    <p:sldId id="298" r:id="rId10"/>
    <p:sldId id="300" r:id="rId11"/>
    <p:sldId id="301" r:id="rId12"/>
    <p:sldId id="307" r:id="rId13"/>
    <p:sldId id="276" r:id="rId14"/>
    <p:sldId id="282" r:id="rId15"/>
    <p:sldId id="284" r:id="rId16"/>
    <p:sldId id="308" r:id="rId17"/>
    <p:sldId id="309" r:id="rId18"/>
    <p:sldId id="277" r:id="rId19"/>
    <p:sldId id="278" r:id="rId20"/>
    <p:sldId id="279" r:id="rId21"/>
    <p:sldId id="280" r:id="rId22"/>
    <p:sldId id="281" r:id="rId23"/>
    <p:sldId id="290" r:id="rId24"/>
    <p:sldId id="314" r:id="rId25"/>
    <p:sldId id="311" r:id="rId26"/>
    <p:sldId id="312" r:id="rId27"/>
    <p:sldId id="313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48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2317DC-2FCD-47D4-A85C-95D82B401178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2AE9034-EE49-4A61-8274-E394C87BA0C2}">
      <dgm:prSet phldrT="[Текст]"/>
      <dgm:spPr/>
      <dgm:t>
        <a:bodyPr/>
        <a:lstStyle/>
        <a:p>
          <a:r>
            <a:rPr lang="ru-RU" dirty="0"/>
            <a:t>1</a:t>
          </a:r>
        </a:p>
      </dgm:t>
    </dgm:pt>
    <dgm:pt modelId="{224EF762-240A-4CF0-9D08-2E5C1CA18AAB}" type="parTrans" cxnId="{E78CB4FB-112C-41A6-8BF1-C60D2615100C}">
      <dgm:prSet/>
      <dgm:spPr/>
      <dgm:t>
        <a:bodyPr/>
        <a:lstStyle/>
        <a:p>
          <a:endParaRPr lang="ru-RU"/>
        </a:p>
      </dgm:t>
    </dgm:pt>
    <dgm:pt modelId="{B2A3D08A-0366-4760-A6B8-3207E1285A3C}" type="sibTrans" cxnId="{E78CB4FB-112C-41A6-8BF1-C60D2615100C}">
      <dgm:prSet/>
      <dgm:spPr/>
      <dgm:t>
        <a:bodyPr/>
        <a:lstStyle/>
        <a:p>
          <a:endParaRPr lang="ru-RU"/>
        </a:p>
      </dgm:t>
    </dgm:pt>
    <dgm:pt modelId="{60C756B6-41B4-4C87-BF30-94593D8B2BC4}">
      <dgm:prSet phldrT="[Текст]" custT="1"/>
      <dgm:spPr/>
      <dgm:t>
        <a:bodyPr/>
        <a:lstStyle/>
        <a:p>
          <a:r>
            <a:rPr lang="ru-RU" sz="1800" dirty="0"/>
            <a:t>«Объяснение»</a:t>
          </a:r>
        </a:p>
      </dgm:t>
    </dgm:pt>
    <dgm:pt modelId="{C2274F1F-38B0-4123-8C25-2BE146F9DF70}" type="parTrans" cxnId="{790943D6-D3A7-4C18-908B-12D74A2CC6C8}">
      <dgm:prSet/>
      <dgm:spPr/>
      <dgm:t>
        <a:bodyPr/>
        <a:lstStyle/>
        <a:p>
          <a:endParaRPr lang="ru-RU"/>
        </a:p>
      </dgm:t>
    </dgm:pt>
    <dgm:pt modelId="{C472A973-FC0B-4770-ACE6-A786D161BF89}" type="sibTrans" cxnId="{790943D6-D3A7-4C18-908B-12D74A2CC6C8}">
      <dgm:prSet/>
      <dgm:spPr/>
      <dgm:t>
        <a:bodyPr/>
        <a:lstStyle/>
        <a:p>
          <a:endParaRPr lang="ru-RU"/>
        </a:p>
      </dgm:t>
    </dgm:pt>
    <dgm:pt modelId="{04A777C5-C5AF-4EFA-9764-348C9E40DC96}">
      <dgm:prSet phldrT="[Текст]"/>
      <dgm:spPr/>
      <dgm:t>
        <a:bodyPr/>
        <a:lstStyle/>
        <a:p>
          <a:r>
            <a:rPr lang="ru-RU" dirty="0"/>
            <a:t>2</a:t>
          </a:r>
        </a:p>
      </dgm:t>
    </dgm:pt>
    <dgm:pt modelId="{136C89C2-B2E7-43A6-96C9-1A154FAF04A2}" type="parTrans" cxnId="{22083D6E-7F18-4B36-AA39-DBD33F92C41F}">
      <dgm:prSet/>
      <dgm:spPr/>
      <dgm:t>
        <a:bodyPr/>
        <a:lstStyle/>
        <a:p>
          <a:endParaRPr lang="ru-RU"/>
        </a:p>
      </dgm:t>
    </dgm:pt>
    <dgm:pt modelId="{7A2B2CF9-AD06-4D7D-8404-2017D5C2951B}" type="sibTrans" cxnId="{22083D6E-7F18-4B36-AA39-DBD33F92C41F}">
      <dgm:prSet/>
      <dgm:spPr/>
      <dgm:t>
        <a:bodyPr/>
        <a:lstStyle/>
        <a:p>
          <a:endParaRPr lang="ru-RU"/>
        </a:p>
      </dgm:t>
    </dgm:pt>
    <dgm:pt modelId="{EC50736E-7C87-4F62-AD27-ABD24C2AD2BA}">
      <dgm:prSet phldrT="[Текст]" custT="1"/>
      <dgm:spPr/>
      <dgm:t>
        <a:bodyPr/>
        <a:lstStyle/>
        <a:p>
          <a:r>
            <a:rPr lang="ru-RU" sz="1800" dirty="0"/>
            <a:t>«Показ»</a:t>
          </a:r>
        </a:p>
      </dgm:t>
    </dgm:pt>
    <dgm:pt modelId="{FF4E7FA0-1E4C-41E1-8155-D0E3251B86CE}" type="parTrans" cxnId="{1FB60BB0-2D4C-4648-B951-9CA8C6A1059D}">
      <dgm:prSet/>
      <dgm:spPr/>
      <dgm:t>
        <a:bodyPr/>
        <a:lstStyle/>
        <a:p>
          <a:endParaRPr lang="ru-RU"/>
        </a:p>
      </dgm:t>
    </dgm:pt>
    <dgm:pt modelId="{CEDD6327-D942-403D-8F23-0326126406A7}" type="sibTrans" cxnId="{1FB60BB0-2D4C-4648-B951-9CA8C6A1059D}">
      <dgm:prSet/>
      <dgm:spPr/>
      <dgm:t>
        <a:bodyPr/>
        <a:lstStyle/>
        <a:p>
          <a:endParaRPr lang="ru-RU"/>
        </a:p>
      </dgm:t>
    </dgm:pt>
    <dgm:pt modelId="{79EB9339-94FA-4FF7-A290-AAA407857C3D}">
      <dgm:prSet phldrT="[Текст]"/>
      <dgm:spPr/>
      <dgm:t>
        <a:bodyPr/>
        <a:lstStyle/>
        <a:p>
          <a:r>
            <a:rPr lang="ru-RU" dirty="0"/>
            <a:t>3</a:t>
          </a:r>
        </a:p>
      </dgm:t>
    </dgm:pt>
    <dgm:pt modelId="{ACC656D6-96B3-45F8-86CD-E6C927C6D33E}" type="parTrans" cxnId="{8BA96989-6AD6-4A2A-8FE2-96CDC73A2857}">
      <dgm:prSet/>
      <dgm:spPr/>
      <dgm:t>
        <a:bodyPr/>
        <a:lstStyle/>
        <a:p>
          <a:endParaRPr lang="ru-RU"/>
        </a:p>
      </dgm:t>
    </dgm:pt>
    <dgm:pt modelId="{33DF6AF2-386A-4D5B-A673-9979DA8E1A3D}" type="sibTrans" cxnId="{8BA96989-6AD6-4A2A-8FE2-96CDC73A2857}">
      <dgm:prSet/>
      <dgm:spPr/>
      <dgm:t>
        <a:bodyPr/>
        <a:lstStyle/>
        <a:p>
          <a:endParaRPr lang="ru-RU"/>
        </a:p>
      </dgm:t>
    </dgm:pt>
    <dgm:pt modelId="{EB59C873-8BCD-459C-BF3F-D6E68FF2E466}">
      <dgm:prSet phldrT="[Текст]" custT="1"/>
      <dgm:spPr/>
      <dgm:t>
        <a:bodyPr/>
        <a:lstStyle/>
        <a:p>
          <a:r>
            <a:rPr lang="ru-RU" sz="1800" dirty="0"/>
            <a:t>«Совместная конструктивная деятельность»</a:t>
          </a:r>
        </a:p>
      </dgm:t>
    </dgm:pt>
    <dgm:pt modelId="{81226AFF-A299-4DFF-8FAE-F7E265425713}" type="parTrans" cxnId="{66FE1912-ACC5-4B20-B605-071C1A2D3CEF}">
      <dgm:prSet/>
      <dgm:spPr/>
      <dgm:t>
        <a:bodyPr/>
        <a:lstStyle/>
        <a:p>
          <a:endParaRPr lang="ru-RU"/>
        </a:p>
      </dgm:t>
    </dgm:pt>
    <dgm:pt modelId="{431B0655-16E1-467A-BBA8-D9C22E80052D}" type="sibTrans" cxnId="{66FE1912-ACC5-4B20-B605-071C1A2D3CEF}">
      <dgm:prSet/>
      <dgm:spPr/>
      <dgm:t>
        <a:bodyPr/>
        <a:lstStyle/>
        <a:p>
          <a:endParaRPr lang="ru-RU"/>
        </a:p>
      </dgm:t>
    </dgm:pt>
    <dgm:pt modelId="{AB240065-C300-4463-A610-E1245A30CB0C}" type="pres">
      <dgm:prSet presAssocID="{7D2317DC-2FCD-47D4-A85C-95D82B401178}" presName="linearFlow" presStyleCnt="0">
        <dgm:presLayoutVars>
          <dgm:dir/>
          <dgm:animLvl val="lvl"/>
          <dgm:resizeHandles val="exact"/>
        </dgm:presLayoutVars>
      </dgm:prSet>
      <dgm:spPr/>
    </dgm:pt>
    <dgm:pt modelId="{AB083D4E-93BB-4275-B3E0-9F975B01FB70}" type="pres">
      <dgm:prSet presAssocID="{72AE9034-EE49-4A61-8274-E394C87BA0C2}" presName="composite" presStyleCnt="0"/>
      <dgm:spPr/>
    </dgm:pt>
    <dgm:pt modelId="{12CB8A80-9E65-4DBE-9373-2A83B1FD4B06}" type="pres">
      <dgm:prSet presAssocID="{72AE9034-EE49-4A61-8274-E394C87BA0C2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0BAA60DB-516A-4712-8777-0ADC18A0616A}" type="pres">
      <dgm:prSet presAssocID="{72AE9034-EE49-4A61-8274-E394C87BA0C2}" presName="descendantText" presStyleLbl="alignAcc1" presStyleIdx="0" presStyleCnt="3">
        <dgm:presLayoutVars>
          <dgm:bulletEnabled val="1"/>
        </dgm:presLayoutVars>
      </dgm:prSet>
      <dgm:spPr/>
    </dgm:pt>
    <dgm:pt modelId="{FE8D395A-3B9A-4E6D-9211-3342C17B7729}" type="pres">
      <dgm:prSet presAssocID="{B2A3D08A-0366-4760-A6B8-3207E1285A3C}" presName="sp" presStyleCnt="0"/>
      <dgm:spPr/>
    </dgm:pt>
    <dgm:pt modelId="{DADAFC77-69FB-45B3-AC04-8C42D2B232B5}" type="pres">
      <dgm:prSet presAssocID="{04A777C5-C5AF-4EFA-9764-348C9E40DC96}" presName="composite" presStyleCnt="0"/>
      <dgm:spPr/>
    </dgm:pt>
    <dgm:pt modelId="{2DE9FAAE-CEBC-438A-9EA8-BC99284DD706}" type="pres">
      <dgm:prSet presAssocID="{04A777C5-C5AF-4EFA-9764-348C9E40DC96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88ED2ADC-A824-4C2F-B253-C3FBCA6B8B55}" type="pres">
      <dgm:prSet presAssocID="{04A777C5-C5AF-4EFA-9764-348C9E40DC96}" presName="descendantText" presStyleLbl="alignAcc1" presStyleIdx="1" presStyleCnt="3">
        <dgm:presLayoutVars>
          <dgm:bulletEnabled val="1"/>
        </dgm:presLayoutVars>
      </dgm:prSet>
      <dgm:spPr/>
    </dgm:pt>
    <dgm:pt modelId="{9597A9CB-761E-4EBD-8891-D3070C4392C5}" type="pres">
      <dgm:prSet presAssocID="{7A2B2CF9-AD06-4D7D-8404-2017D5C2951B}" presName="sp" presStyleCnt="0"/>
      <dgm:spPr/>
    </dgm:pt>
    <dgm:pt modelId="{0DA5DA9F-FB2F-4839-AD8D-1CC368FAADC8}" type="pres">
      <dgm:prSet presAssocID="{79EB9339-94FA-4FF7-A290-AAA407857C3D}" presName="composite" presStyleCnt="0"/>
      <dgm:spPr/>
    </dgm:pt>
    <dgm:pt modelId="{C6B2F739-875C-4178-A87F-8340DC49117D}" type="pres">
      <dgm:prSet presAssocID="{79EB9339-94FA-4FF7-A290-AAA407857C3D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95D4C845-6173-45A1-A796-92776B6119BD}" type="pres">
      <dgm:prSet presAssocID="{79EB9339-94FA-4FF7-A290-AAA407857C3D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ADC4F20B-E7A6-427F-9DD1-EDEC0BC15912}" type="presOf" srcId="{EB59C873-8BCD-459C-BF3F-D6E68FF2E466}" destId="{95D4C845-6173-45A1-A796-92776B6119BD}" srcOrd="0" destOrd="0" presId="urn:microsoft.com/office/officeart/2005/8/layout/chevron2"/>
    <dgm:cxn modelId="{66FE1912-ACC5-4B20-B605-071C1A2D3CEF}" srcId="{79EB9339-94FA-4FF7-A290-AAA407857C3D}" destId="{EB59C873-8BCD-459C-BF3F-D6E68FF2E466}" srcOrd="0" destOrd="0" parTransId="{81226AFF-A299-4DFF-8FAE-F7E265425713}" sibTransId="{431B0655-16E1-467A-BBA8-D9C22E80052D}"/>
    <dgm:cxn modelId="{01D6503A-9913-4B0C-B078-057DF9C6A767}" type="presOf" srcId="{79EB9339-94FA-4FF7-A290-AAA407857C3D}" destId="{C6B2F739-875C-4178-A87F-8340DC49117D}" srcOrd="0" destOrd="0" presId="urn:microsoft.com/office/officeart/2005/8/layout/chevron2"/>
    <dgm:cxn modelId="{6FE6AC3F-5ACD-49DD-A3AB-32A895DD52C7}" type="presOf" srcId="{7D2317DC-2FCD-47D4-A85C-95D82B401178}" destId="{AB240065-C300-4463-A610-E1245A30CB0C}" srcOrd="0" destOrd="0" presId="urn:microsoft.com/office/officeart/2005/8/layout/chevron2"/>
    <dgm:cxn modelId="{22083D6E-7F18-4B36-AA39-DBD33F92C41F}" srcId="{7D2317DC-2FCD-47D4-A85C-95D82B401178}" destId="{04A777C5-C5AF-4EFA-9764-348C9E40DC96}" srcOrd="1" destOrd="0" parTransId="{136C89C2-B2E7-43A6-96C9-1A154FAF04A2}" sibTransId="{7A2B2CF9-AD06-4D7D-8404-2017D5C2951B}"/>
    <dgm:cxn modelId="{E63F4C55-04BC-4388-91C5-D7E6E55CA71D}" type="presOf" srcId="{EC50736E-7C87-4F62-AD27-ABD24C2AD2BA}" destId="{88ED2ADC-A824-4C2F-B253-C3FBCA6B8B55}" srcOrd="0" destOrd="0" presId="urn:microsoft.com/office/officeart/2005/8/layout/chevron2"/>
    <dgm:cxn modelId="{8BA96989-6AD6-4A2A-8FE2-96CDC73A2857}" srcId="{7D2317DC-2FCD-47D4-A85C-95D82B401178}" destId="{79EB9339-94FA-4FF7-A290-AAA407857C3D}" srcOrd="2" destOrd="0" parTransId="{ACC656D6-96B3-45F8-86CD-E6C927C6D33E}" sibTransId="{33DF6AF2-386A-4D5B-A673-9979DA8E1A3D}"/>
    <dgm:cxn modelId="{1FB60BB0-2D4C-4648-B951-9CA8C6A1059D}" srcId="{04A777C5-C5AF-4EFA-9764-348C9E40DC96}" destId="{EC50736E-7C87-4F62-AD27-ABD24C2AD2BA}" srcOrd="0" destOrd="0" parTransId="{FF4E7FA0-1E4C-41E1-8155-D0E3251B86CE}" sibTransId="{CEDD6327-D942-403D-8F23-0326126406A7}"/>
    <dgm:cxn modelId="{1DE2FFBC-CCCB-48E3-9D92-9D352DBE511B}" type="presOf" srcId="{72AE9034-EE49-4A61-8274-E394C87BA0C2}" destId="{12CB8A80-9E65-4DBE-9373-2A83B1FD4B06}" srcOrd="0" destOrd="0" presId="urn:microsoft.com/office/officeart/2005/8/layout/chevron2"/>
    <dgm:cxn modelId="{790943D6-D3A7-4C18-908B-12D74A2CC6C8}" srcId="{72AE9034-EE49-4A61-8274-E394C87BA0C2}" destId="{60C756B6-41B4-4C87-BF30-94593D8B2BC4}" srcOrd="0" destOrd="0" parTransId="{C2274F1F-38B0-4123-8C25-2BE146F9DF70}" sibTransId="{C472A973-FC0B-4770-ACE6-A786D161BF89}"/>
    <dgm:cxn modelId="{BCE3CBFA-F3B0-4D20-9B39-FDB30DFA515E}" type="presOf" srcId="{60C756B6-41B4-4C87-BF30-94593D8B2BC4}" destId="{0BAA60DB-516A-4712-8777-0ADC18A0616A}" srcOrd="0" destOrd="0" presId="urn:microsoft.com/office/officeart/2005/8/layout/chevron2"/>
    <dgm:cxn modelId="{E78CB4FB-112C-41A6-8BF1-C60D2615100C}" srcId="{7D2317DC-2FCD-47D4-A85C-95D82B401178}" destId="{72AE9034-EE49-4A61-8274-E394C87BA0C2}" srcOrd="0" destOrd="0" parTransId="{224EF762-240A-4CF0-9D08-2E5C1CA18AAB}" sibTransId="{B2A3D08A-0366-4760-A6B8-3207E1285A3C}"/>
    <dgm:cxn modelId="{7E4BC6FE-5E68-4B35-9E87-B374B91C7A09}" type="presOf" srcId="{04A777C5-C5AF-4EFA-9764-348C9E40DC96}" destId="{2DE9FAAE-CEBC-438A-9EA8-BC99284DD706}" srcOrd="0" destOrd="0" presId="urn:microsoft.com/office/officeart/2005/8/layout/chevron2"/>
    <dgm:cxn modelId="{D63D7BAC-8D9E-4331-8F93-29A043F4B7B5}" type="presParOf" srcId="{AB240065-C300-4463-A610-E1245A30CB0C}" destId="{AB083D4E-93BB-4275-B3E0-9F975B01FB70}" srcOrd="0" destOrd="0" presId="urn:microsoft.com/office/officeart/2005/8/layout/chevron2"/>
    <dgm:cxn modelId="{0FDC23EF-47D6-4FAF-9713-AEF708ED9E34}" type="presParOf" srcId="{AB083D4E-93BB-4275-B3E0-9F975B01FB70}" destId="{12CB8A80-9E65-4DBE-9373-2A83B1FD4B06}" srcOrd="0" destOrd="0" presId="urn:microsoft.com/office/officeart/2005/8/layout/chevron2"/>
    <dgm:cxn modelId="{A0FE60AB-3ADB-404C-9F91-FB0F5B4D7CE8}" type="presParOf" srcId="{AB083D4E-93BB-4275-B3E0-9F975B01FB70}" destId="{0BAA60DB-516A-4712-8777-0ADC18A0616A}" srcOrd="1" destOrd="0" presId="urn:microsoft.com/office/officeart/2005/8/layout/chevron2"/>
    <dgm:cxn modelId="{65160E88-3E9D-42F1-A2A8-93BCE02679BD}" type="presParOf" srcId="{AB240065-C300-4463-A610-E1245A30CB0C}" destId="{FE8D395A-3B9A-4E6D-9211-3342C17B7729}" srcOrd="1" destOrd="0" presId="urn:microsoft.com/office/officeart/2005/8/layout/chevron2"/>
    <dgm:cxn modelId="{7A5BB81A-66C7-4761-ACF7-4E7042CA7D6B}" type="presParOf" srcId="{AB240065-C300-4463-A610-E1245A30CB0C}" destId="{DADAFC77-69FB-45B3-AC04-8C42D2B232B5}" srcOrd="2" destOrd="0" presId="urn:microsoft.com/office/officeart/2005/8/layout/chevron2"/>
    <dgm:cxn modelId="{26ECD08B-21AB-485C-BE25-E9A16C7F4D04}" type="presParOf" srcId="{DADAFC77-69FB-45B3-AC04-8C42D2B232B5}" destId="{2DE9FAAE-CEBC-438A-9EA8-BC99284DD706}" srcOrd="0" destOrd="0" presId="urn:microsoft.com/office/officeart/2005/8/layout/chevron2"/>
    <dgm:cxn modelId="{832B6547-029D-4742-923E-E2930D591B8C}" type="presParOf" srcId="{DADAFC77-69FB-45B3-AC04-8C42D2B232B5}" destId="{88ED2ADC-A824-4C2F-B253-C3FBCA6B8B55}" srcOrd="1" destOrd="0" presId="urn:microsoft.com/office/officeart/2005/8/layout/chevron2"/>
    <dgm:cxn modelId="{19A844FE-61B4-4382-B372-A295C33C9D2D}" type="presParOf" srcId="{AB240065-C300-4463-A610-E1245A30CB0C}" destId="{9597A9CB-761E-4EBD-8891-D3070C4392C5}" srcOrd="3" destOrd="0" presId="urn:microsoft.com/office/officeart/2005/8/layout/chevron2"/>
    <dgm:cxn modelId="{8E702BAE-C9F8-4EE7-A391-419B7D7591A4}" type="presParOf" srcId="{AB240065-C300-4463-A610-E1245A30CB0C}" destId="{0DA5DA9F-FB2F-4839-AD8D-1CC368FAADC8}" srcOrd="4" destOrd="0" presId="urn:microsoft.com/office/officeart/2005/8/layout/chevron2"/>
    <dgm:cxn modelId="{C2BD9BD1-69B9-4CB2-AD3B-CED0273F7C79}" type="presParOf" srcId="{0DA5DA9F-FB2F-4839-AD8D-1CC368FAADC8}" destId="{C6B2F739-875C-4178-A87F-8340DC49117D}" srcOrd="0" destOrd="0" presId="urn:microsoft.com/office/officeart/2005/8/layout/chevron2"/>
    <dgm:cxn modelId="{B70868D3-59CE-49BE-B6A9-FC1572C77781}" type="presParOf" srcId="{0DA5DA9F-FB2F-4839-AD8D-1CC368FAADC8}" destId="{95D4C845-6173-45A1-A796-92776B6119B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10A47E0-AC3B-44AD-A4F7-F2A91DD34E4C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D66F269-A5E8-47A5-8FE2-042515B42A39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dirty="0"/>
            <a:t>Выявление и формулировка проблемы в профессиональной деятельности молодого специалиста.</a:t>
          </a:r>
        </a:p>
      </dgm:t>
    </dgm:pt>
    <dgm:pt modelId="{48E2F9CA-24A9-4E0E-BAD4-9D2DFF38F4AC}" type="parTrans" cxnId="{6F25DE60-D062-4E68-A4B7-A9A3C7C8661B}">
      <dgm:prSet/>
      <dgm:spPr/>
      <dgm:t>
        <a:bodyPr/>
        <a:lstStyle/>
        <a:p>
          <a:endParaRPr lang="ru-RU"/>
        </a:p>
      </dgm:t>
    </dgm:pt>
    <dgm:pt modelId="{49403996-3192-47D1-BDCE-FA01BC4FB2A7}" type="sibTrans" cxnId="{6F25DE60-D062-4E68-A4B7-A9A3C7C8661B}">
      <dgm:prSet/>
      <dgm:spPr/>
      <dgm:t>
        <a:bodyPr/>
        <a:lstStyle/>
        <a:p>
          <a:endParaRPr lang="ru-RU"/>
        </a:p>
      </dgm:t>
    </dgm:pt>
    <dgm:pt modelId="{D6DB1E2E-0D2D-4961-B5C9-57AFA44C7493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dirty="0"/>
            <a:t>Аналитический отчет  по затруднениям молодого специалиста. </a:t>
          </a:r>
        </a:p>
        <a:p>
          <a:endParaRPr lang="ru-RU" sz="1200" dirty="0"/>
        </a:p>
      </dgm:t>
    </dgm:pt>
    <dgm:pt modelId="{2C2B9B4F-A437-4086-BEA2-C94C8CD8B152}" type="parTrans" cxnId="{F45776F6-4A4F-43A5-ADE4-20754536828B}">
      <dgm:prSet/>
      <dgm:spPr/>
      <dgm:t>
        <a:bodyPr/>
        <a:lstStyle/>
        <a:p>
          <a:endParaRPr lang="ru-RU"/>
        </a:p>
      </dgm:t>
    </dgm:pt>
    <dgm:pt modelId="{9E567348-EDFF-40D4-B057-EE2A6A3E1D63}" type="sibTrans" cxnId="{F45776F6-4A4F-43A5-ADE4-20754536828B}">
      <dgm:prSet/>
      <dgm:spPr/>
      <dgm:t>
        <a:bodyPr/>
        <a:lstStyle/>
        <a:p>
          <a:endParaRPr lang="ru-RU"/>
        </a:p>
      </dgm:t>
    </dgm:pt>
    <dgm:pt modelId="{CBBD97E4-F362-4C9E-B1D7-F4CE295428E9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dirty="0"/>
            <a:t>Создания кейса по решению  педагогических задач.</a:t>
          </a:r>
        </a:p>
      </dgm:t>
    </dgm:pt>
    <dgm:pt modelId="{12A42E86-CF7D-4248-A1E5-BB0E7DD89959}" type="parTrans" cxnId="{99416360-B9F5-4F6E-93A8-96568DEC29F8}">
      <dgm:prSet/>
      <dgm:spPr/>
      <dgm:t>
        <a:bodyPr/>
        <a:lstStyle/>
        <a:p>
          <a:endParaRPr lang="ru-RU"/>
        </a:p>
      </dgm:t>
    </dgm:pt>
    <dgm:pt modelId="{0CC8EEC4-F2CE-47D3-9849-6CE2C727AE21}" type="sibTrans" cxnId="{99416360-B9F5-4F6E-93A8-96568DEC29F8}">
      <dgm:prSet/>
      <dgm:spPr/>
      <dgm:t>
        <a:bodyPr/>
        <a:lstStyle/>
        <a:p>
          <a:endParaRPr lang="ru-RU"/>
        </a:p>
      </dgm:t>
    </dgm:pt>
    <dgm:pt modelId="{595ED74B-86B6-4C04-A05C-8F4D3F91F2EE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dirty="0"/>
            <a:t>Тренировочные практические занятия.</a:t>
          </a:r>
        </a:p>
        <a:p>
          <a:endParaRPr lang="ru-RU" sz="1200" dirty="0"/>
        </a:p>
      </dgm:t>
    </dgm:pt>
    <dgm:pt modelId="{3CDEB307-5EC6-419F-87AA-EC6F31F63C91}" type="parTrans" cxnId="{38BFAB68-5A23-459D-8BF9-5EF63987CBD9}">
      <dgm:prSet/>
      <dgm:spPr/>
      <dgm:t>
        <a:bodyPr/>
        <a:lstStyle/>
        <a:p>
          <a:endParaRPr lang="ru-RU"/>
        </a:p>
      </dgm:t>
    </dgm:pt>
    <dgm:pt modelId="{90B4234F-CC8D-4B04-BFE9-FA7DC843CB97}" type="sibTrans" cxnId="{38BFAB68-5A23-459D-8BF9-5EF63987CBD9}">
      <dgm:prSet/>
      <dgm:spPr/>
      <dgm:t>
        <a:bodyPr/>
        <a:lstStyle/>
        <a:p>
          <a:endParaRPr lang="ru-RU"/>
        </a:p>
      </dgm:t>
    </dgm:pt>
    <dgm:pt modelId="{6399C138-090E-46FB-960A-CB6F59477C2E}">
      <dgm:prSet phldrT="[Текст]" custT="1"/>
      <dgm:spPr/>
      <dgm:t>
        <a:bodyPr/>
        <a:lstStyle/>
        <a:p>
          <a:r>
            <a:rPr lang="ru-RU" sz="1200" dirty="0"/>
            <a:t>Апробация полученных теоретический знаний.</a:t>
          </a:r>
        </a:p>
      </dgm:t>
    </dgm:pt>
    <dgm:pt modelId="{32DFB7A3-D686-4B4B-9897-91F0998C25DC}" type="parTrans" cxnId="{AE357DAC-E6BB-4DBE-B42E-B9917A20F88D}">
      <dgm:prSet/>
      <dgm:spPr/>
      <dgm:t>
        <a:bodyPr/>
        <a:lstStyle/>
        <a:p>
          <a:endParaRPr lang="ru-RU"/>
        </a:p>
      </dgm:t>
    </dgm:pt>
    <dgm:pt modelId="{AB357D47-337B-45F8-9297-5FECBA91289D}" type="sibTrans" cxnId="{AE357DAC-E6BB-4DBE-B42E-B9917A20F88D}">
      <dgm:prSet/>
      <dgm:spPr/>
      <dgm:t>
        <a:bodyPr/>
        <a:lstStyle/>
        <a:p>
          <a:endParaRPr lang="ru-RU"/>
        </a:p>
      </dgm:t>
    </dgm:pt>
    <dgm:pt modelId="{A1B2F8C9-7E4C-44C7-9D1F-FB7AA1081E8A}">
      <dgm:prSet custT="1"/>
      <dgm:spPr/>
      <dgm:t>
        <a:bodyPr/>
        <a:lstStyle/>
        <a:p>
          <a:pPr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dirty="0"/>
            <a:t>Активное</a:t>
          </a:r>
          <a:r>
            <a:rPr lang="ru-RU" sz="1200" baseline="0" dirty="0"/>
            <a:t> слушание молодого специалиста.</a:t>
          </a:r>
          <a:endParaRPr lang="ru-RU" sz="1200" dirty="0"/>
        </a:p>
      </dgm:t>
    </dgm:pt>
    <dgm:pt modelId="{3356756D-8CAC-4E4C-889A-E461CE842A42}" type="parTrans" cxnId="{49077C07-EF84-437A-AB97-12B72A6C5FC1}">
      <dgm:prSet/>
      <dgm:spPr/>
      <dgm:t>
        <a:bodyPr/>
        <a:lstStyle/>
        <a:p>
          <a:endParaRPr lang="ru-RU"/>
        </a:p>
      </dgm:t>
    </dgm:pt>
    <dgm:pt modelId="{CC3B3E98-A6A9-4492-AF03-1B676FA51532}" type="sibTrans" cxnId="{49077C07-EF84-437A-AB97-12B72A6C5FC1}">
      <dgm:prSet/>
      <dgm:spPr/>
      <dgm:t>
        <a:bodyPr/>
        <a:lstStyle/>
        <a:p>
          <a:endParaRPr lang="ru-RU"/>
        </a:p>
      </dgm:t>
    </dgm:pt>
    <dgm:pt modelId="{05A9ECCA-D88F-4FFB-82EC-FD1BAB46E2C5}">
      <dgm:prSet custT="1"/>
      <dgm:spPr/>
      <dgm:t>
        <a:bodyPr/>
        <a:lstStyle/>
        <a:p>
          <a:r>
            <a:rPr lang="ru-RU" sz="1200" dirty="0"/>
            <a:t>Анализ и самоанализ образовательного процесса и его результатов.</a:t>
          </a:r>
        </a:p>
      </dgm:t>
    </dgm:pt>
    <dgm:pt modelId="{50756EB2-0BD7-4383-A9B8-E1858262679A}" type="parTrans" cxnId="{1CCF6AB5-465F-4364-83C5-6B2944061512}">
      <dgm:prSet/>
      <dgm:spPr/>
      <dgm:t>
        <a:bodyPr/>
        <a:lstStyle/>
        <a:p>
          <a:endParaRPr lang="ru-RU"/>
        </a:p>
      </dgm:t>
    </dgm:pt>
    <dgm:pt modelId="{2A7BF890-2726-4374-8A4E-4724B908CCAC}" type="sibTrans" cxnId="{1CCF6AB5-465F-4364-83C5-6B2944061512}">
      <dgm:prSet/>
      <dgm:spPr/>
      <dgm:t>
        <a:bodyPr/>
        <a:lstStyle/>
        <a:p>
          <a:endParaRPr lang="ru-RU"/>
        </a:p>
      </dgm:t>
    </dgm:pt>
    <dgm:pt modelId="{AC9EBB4D-D7A9-40B7-8239-0C663EA029FA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dirty="0"/>
            <a:t>Внесение коррективов в образовательную деятельность.</a:t>
          </a:r>
        </a:p>
      </dgm:t>
    </dgm:pt>
    <dgm:pt modelId="{E623E57F-B7E0-451F-9150-D5A96D2D62C9}" type="parTrans" cxnId="{5B4DA29B-1F79-4668-980F-D478F20E5C67}">
      <dgm:prSet/>
      <dgm:spPr/>
      <dgm:t>
        <a:bodyPr/>
        <a:lstStyle/>
        <a:p>
          <a:endParaRPr lang="ru-RU"/>
        </a:p>
      </dgm:t>
    </dgm:pt>
    <dgm:pt modelId="{4FF5C63A-C31C-43B3-B3C2-0B732D848299}" type="sibTrans" cxnId="{5B4DA29B-1F79-4668-980F-D478F20E5C67}">
      <dgm:prSet/>
      <dgm:spPr/>
      <dgm:t>
        <a:bodyPr/>
        <a:lstStyle/>
        <a:p>
          <a:endParaRPr lang="ru-RU"/>
        </a:p>
      </dgm:t>
    </dgm:pt>
    <dgm:pt modelId="{E3F23CA3-8C5C-41E7-AF18-EDCDBB4606C0}">
      <dgm:prSet custT="1"/>
      <dgm:spPr/>
      <dgm:t>
        <a:bodyPr/>
        <a:lstStyle/>
        <a:p>
          <a:r>
            <a:rPr lang="ru-RU" sz="1200" dirty="0"/>
            <a:t>Определение перспектив развития образовательной деятельности.</a:t>
          </a:r>
        </a:p>
      </dgm:t>
    </dgm:pt>
    <dgm:pt modelId="{A88F15BB-A258-4BC7-93D8-6C8A5480D87C}" type="parTrans" cxnId="{204C7855-DD64-4CCB-8FC3-C09E8504B083}">
      <dgm:prSet/>
      <dgm:spPr/>
      <dgm:t>
        <a:bodyPr/>
        <a:lstStyle/>
        <a:p>
          <a:endParaRPr lang="ru-RU"/>
        </a:p>
      </dgm:t>
    </dgm:pt>
    <dgm:pt modelId="{80AA671B-226C-4407-8F98-0A412A41E159}" type="sibTrans" cxnId="{204C7855-DD64-4CCB-8FC3-C09E8504B083}">
      <dgm:prSet/>
      <dgm:spPr/>
      <dgm:t>
        <a:bodyPr/>
        <a:lstStyle/>
        <a:p>
          <a:endParaRPr lang="ru-RU"/>
        </a:p>
      </dgm:t>
    </dgm:pt>
    <dgm:pt modelId="{F84AE519-4A67-491B-B2A5-7B29AF704090}" type="pres">
      <dgm:prSet presAssocID="{610A47E0-AC3B-44AD-A4F7-F2A91DD34E4C}" presName="diagram" presStyleCnt="0">
        <dgm:presLayoutVars>
          <dgm:dir/>
          <dgm:resizeHandles val="exact"/>
        </dgm:presLayoutVars>
      </dgm:prSet>
      <dgm:spPr/>
    </dgm:pt>
    <dgm:pt modelId="{9EC03175-A6AD-42C3-9300-B23B39F24076}" type="pres">
      <dgm:prSet presAssocID="{ED66F269-A5E8-47A5-8FE2-042515B42A39}" presName="node" presStyleLbl="node1" presStyleIdx="0" presStyleCnt="9">
        <dgm:presLayoutVars>
          <dgm:bulletEnabled val="1"/>
        </dgm:presLayoutVars>
      </dgm:prSet>
      <dgm:spPr/>
    </dgm:pt>
    <dgm:pt modelId="{0570B864-D0CC-4C9D-8242-24D3229E4AE6}" type="pres">
      <dgm:prSet presAssocID="{49403996-3192-47D1-BDCE-FA01BC4FB2A7}" presName="sibTrans" presStyleLbl="sibTrans2D1" presStyleIdx="0" presStyleCnt="8"/>
      <dgm:spPr/>
    </dgm:pt>
    <dgm:pt modelId="{93DFEBEB-9EF0-41A7-856B-A771BF23DB96}" type="pres">
      <dgm:prSet presAssocID="{49403996-3192-47D1-BDCE-FA01BC4FB2A7}" presName="connectorText" presStyleLbl="sibTrans2D1" presStyleIdx="0" presStyleCnt="8"/>
      <dgm:spPr/>
    </dgm:pt>
    <dgm:pt modelId="{D1ABB8D3-0D8A-42C5-AEAE-15EE8A0702C2}" type="pres">
      <dgm:prSet presAssocID="{D6DB1E2E-0D2D-4961-B5C9-57AFA44C7493}" presName="node" presStyleLbl="node1" presStyleIdx="1" presStyleCnt="9">
        <dgm:presLayoutVars>
          <dgm:bulletEnabled val="1"/>
        </dgm:presLayoutVars>
      </dgm:prSet>
      <dgm:spPr/>
    </dgm:pt>
    <dgm:pt modelId="{F7FFC206-8F88-4290-9847-7A8100AF7E3D}" type="pres">
      <dgm:prSet presAssocID="{9E567348-EDFF-40D4-B057-EE2A6A3E1D63}" presName="sibTrans" presStyleLbl="sibTrans2D1" presStyleIdx="1" presStyleCnt="8"/>
      <dgm:spPr/>
    </dgm:pt>
    <dgm:pt modelId="{452A1AE2-062D-4333-A71C-1CD89017113D}" type="pres">
      <dgm:prSet presAssocID="{9E567348-EDFF-40D4-B057-EE2A6A3E1D63}" presName="connectorText" presStyleLbl="sibTrans2D1" presStyleIdx="1" presStyleCnt="8"/>
      <dgm:spPr/>
    </dgm:pt>
    <dgm:pt modelId="{39441653-7848-4770-BCE2-3715FD3001CE}" type="pres">
      <dgm:prSet presAssocID="{CBBD97E4-F362-4C9E-B1D7-F4CE295428E9}" presName="node" presStyleLbl="node1" presStyleIdx="2" presStyleCnt="9">
        <dgm:presLayoutVars>
          <dgm:bulletEnabled val="1"/>
        </dgm:presLayoutVars>
      </dgm:prSet>
      <dgm:spPr/>
    </dgm:pt>
    <dgm:pt modelId="{6082A35A-2C0F-4295-9E98-96CFCADC9CF2}" type="pres">
      <dgm:prSet presAssocID="{0CC8EEC4-F2CE-47D3-9849-6CE2C727AE21}" presName="sibTrans" presStyleLbl="sibTrans2D1" presStyleIdx="2" presStyleCnt="8"/>
      <dgm:spPr/>
    </dgm:pt>
    <dgm:pt modelId="{1B2EF280-4094-481E-BF16-6F8470E60677}" type="pres">
      <dgm:prSet presAssocID="{0CC8EEC4-F2CE-47D3-9849-6CE2C727AE21}" presName="connectorText" presStyleLbl="sibTrans2D1" presStyleIdx="2" presStyleCnt="8"/>
      <dgm:spPr/>
    </dgm:pt>
    <dgm:pt modelId="{D1898893-0A41-4D57-A67E-B939F2182D86}" type="pres">
      <dgm:prSet presAssocID="{595ED74B-86B6-4C04-A05C-8F4D3F91F2EE}" presName="node" presStyleLbl="node1" presStyleIdx="3" presStyleCnt="9">
        <dgm:presLayoutVars>
          <dgm:bulletEnabled val="1"/>
        </dgm:presLayoutVars>
      </dgm:prSet>
      <dgm:spPr/>
    </dgm:pt>
    <dgm:pt modelId="{A33AE38C-D5E0-4C88-86A9-3D1B8F47021E}" type="pres">
      <dgm:prSet presAssocID="{90B4234F-CC8D-4B04-BFE9-FA7DC843CB97}" presName="sibTrans" presStyleLbl="sibTrans2D1" presStyleIdx="3" presStyleCnt="8"/>
      <dgm:spPr/>
    </dgm:pt>
    <dgm:pt modelId="{D6213AAD-97B4-42C3-98A1-48A67CEB83B4}" type="pres">
      <dgm:prSet presAssocID="{90B4234F-CC8D-4B04-BFE9-FA7DC843CB97}" presName="connectorText" presStyleLbl="sibTrans2D1" presStyleIdx="3" presStyleCnt="8"/>
      <dgm:spPr/>
    </dgm:pt>
    <dgm:pt modelId="{C495FB40-8204-4154-9418-572B7FE4B8C8}" type="pres">
      <dgm:prSet presAssocID="{6399C138-090E-46FB-960A-CB6F59477C2E}" presName="node" presStyleLbl="node1" presStyleIdx="4" presStyleCnt="9">
        <dgm:presLayoutVars>
          <dgm:bulletEnabled val="1"/>
        </dgm:presLayoutVars>
      </dgm:prSet>
      <dgm:spPr/>
    </dgm:pt>
    <dgm:pt modelId="{D40A1D5C-083D-4317-AAA3-52E40D6BFA73}" type="pres">
      <dgm:prSet presAssocID="{AB357D47-337B-45F8-9297-5FECBA91289D}" presName="sibTrans" presStyleLbl="sibTrans2D1" presStyleIdx="4" presStyleCnt="8"/>
      <dgm:spPr/>
    </dgm:pt>
    <dgm:pt modelId="{24943E63-990A-4EE3-97AB-67257AAEF9B8}" type="pres">
      <dgm:prSet presAssocID="{AB357D47-337B-45F8-9297-5FECBA91289D}" presName="connectorText" presStyleLbl="sibTrans2D1" presStyleIdx="4" presStyleCnt="8"/>
      <dgm:spPr/>
    </dgm:pt>
    <dgm:pt modelId="{816BF8F2-3571-401C-9580-179FF7B77CF7}" type="pres">
      <dgm:prSet presAssocID="{A1B2F8C9-7E4C-44C7-9D1F-FB7AA1081E8A}" presName="node" presStyleLbl="node1" presStyleIdx="5" presStyleCnt="9">
        <dgm:presLayoutVars>
          <dgm:bulletEnabled val="1"/>
        </dgm:presLayoutVars>
      </dgm:prSet>
      <dgm:spPr/>
    </dgm:pt>
    <dgm:pt modelId="{229ABBD6-5CB4-4BBB-8DE0-DA9804509532}" type="pres">
      <dgm:prSet presAssocID="{CC3B3E98-A6A9-4492-AF03-1B676FA51532}" presName="sibTrans" presStyleLbl="sibTrans2D1" presStyleIdx="5" presStyleCnt="8"/>
      <dgm:spPr/>
    </dgm:pt>
    <dgm:pt modelId="{BA9F4D41-BD70-41FE-86AA-0EF2F47846D9}" type="pres">
      <dgm:prSet presAssocID="{CC3B3E98-A6A9-4492-AF03-1B676FA51532}" presName="connectorText" presStyleLbl="sibTrans2D1" presStyleIdx="5" presStyleCnt="8"/>
      <dgm:spPr/>
    </dgm:pt>
    <dgm:pt modelId="{530721B8-A388-4309-B12E-EE1A5A2EA51F}" type="pres">
      <dgm:prSet presAssocID="{05A9ECCA-D88F-4FFB-82EC-FD1BAB46E2C5}" presName="node" presStyleLbl="node1" presStyleIdx="6" presStyleCnt="9">
        <dgm:presLayoutVars>
          <dgm:bulletEnabled val="1"/>
        </dgm:presLayoutVars>
      </dgm:prSet>
      <dgm:spPr/>
    </dgm:pt>
    <dgm:pt modelId="{08D190CE-4422-4959-82E2-A96A43A52CB7}" type="pres">
      <dgm:prSet presAssocID="{2A7BF890-2726-4374-8A4E-4724B908CCAC}" presName="sibTrans" presStyleLbl="sibTrans2D1" presStyleIdx="6" presStyleCnt="8"/>
      <dgm:spPr/>
    </dgm:pt>
    <dgm:pt modelId="{17DB480B-FCB2-47DC-B94F-B0460C702BA3}" type="pres">
      <dgm:prSet presAssocID="{2A7BF890-2726-4374-8A4E-4724B908CCAC}" presName="connectorText" presStyleLbl="sibTrans2D1" presStyleIdx="6" presStyleCnt="8"/>
      <dgm:spPr/>
    </dgm:pt>
    <dgm:pt modelId="{E42809AC-93CE-4C99-BFD2-972230457EE0}" type="pres">
      <dgm:prSet presAssocID="{AC9EBB4D-D7A9-40B7-8239-0C663EA029FA}" presName="node" presStyleLbl="node1" presStyleIdx="7" presStyleCnt="9">
        <dgm:presLayoutVars>
          <dgm:bulletEnabled val="1"/>
        </dgm:presLayoutVars>
      </dgm:prSet>
      <dgm:spPr/>
    </dgm:pt>
    <dgm:pt modelId="{0BFAE795-DE64-4541-9903-7A828DDF00E0}" type="pres">
      <dgm:prSet presAssocID="{4FF5C63A-C31C-43B3-B3C2-0B732D848299}" presName="sibTrans" presStyleLbl="sibTrans2D1" presStyleIdx="7" presStyleCnt="8"/>
      <dgm:spPr/>
    </dgm:pt>
    <dgm:pt modelId="{4964DCEB-B681-4B8F-9DEC-B24013DE5067}" type="pres">
      <dgm:prSet presAssocID="{4FF5C63A-C31C-43B3-B3C2-0B732D848299}" presName="connectorText" presStyleLbl="sibTrans2D1" presStyleIdx="7" presStyleCnt="8"/>
      <dgm:spPr/>
    </dgm:pt>
    <dgm:pt modelId="{124497A3-12AF-4198-AD9D-2318FC615BA1}" type="pres">
      <dgm:prSet presAssocID="{E3F23CA3-8C5C-41E7-AF18-EDCDBB4606C0}" presName="node" presStyleLbl="node1" presStyleIdx="8" presStyleCnt="9">
        <dgm:presLayoutVars>
          <dgm:bulletEnabled val="1"/>
        </dgm:presLayoutVars>
      </dgm:prSet>
      <dgm:spPr/>
    </dgm:pt>
  </dgm:ptLst>
  <dgm:cxnLst>
    <dgm:cxn modelId="{B0B26E04-B538-4BCB-AE53-42A25B981688}" type="presOf" srcId="{D6DB1E2E-0D2D-4961-B5C9-57AFA44C7493}" destId="{D1ABB8D3-0D8A-42C5-AEAE-15EE8A0702C2}" srcOrd="0" destOrd="0" presId="urn:microsoft.com/office/officeart/2005/8/layout/process5"/>
    <dgm:cxn modelId="{A224F204-5B3E-4032-960B-8ADBA733086A}" type="presOf" srcId="{610A47E0-AC3B-44AD-A4F7-F2A91DD34E4C}" destId="{F84AE519-4A67-491B-B2A5-7B29AF704090}" srcOrd="0" destOrd="0" presId="urn:microsoft.com/office/officeart/2005/8/layout/process5"/>
    <dgm:cxn modelId="{49077C07-EF84-437A-AB97-12B72A6C5FC1}" srcId="{610A47E0-AC3B-44AD-A4F7-F2A91DD34E4C}" destId="{A1B2F8C9-7E4C-44C7-9D1F-FB7AA1081E8A}" srcOrd="5" destOrd="0" parTransId="{3356756D-8CAC-4E4C-889A-E461CE842A42}" sibTransId="{CC3B3E98-A6A9-4492-AF03-1B676FA51532}"/>
    <dgm:cxn modelId="{7A92640F-0B70-454B-8B02-D62B349B2E3A}" type="presOf" srcId="{9E567348-EDFF-40D4-B057-EE2A6A3E1D63}" destId="{452A1AE2-062D-4333-A71C-1CD89017113D}" srcOrd="1" destOrd="0" presId="urn:microsoft.com/office/officeart/2005/8/layout/process5"/>
    <dgm:cxn modelId="{1759DE12-5217-4B5F-84D6-3B8EC5C7BEE3}" type="presOf" srcId="{9E567348-EDFF-40D4-B057-EE2A6A3E1D63}" destId="{F7FFC206-8F88-4290-9847-7A8100AF7E3D}" srcOrd="0" destOrd="0" presId="urn:microsoft.com/office/officeart/2005/8/layout/process5"/>
    <dgm:cxn modelId="{CB767B13-7310-41FD-8AD6-941A1CBCF77B}" type="presOf" srcId="{E3F23CA3-8C5C-41E7-AF18-EDCDBB4606C0}" destId="{124497A3-12AF-4198-AD9D-2318FC615BA1}" srcOrd="0" destOrd="0" presId="urn:microsoft.com/office/officeart/2005/8/layout/process5"/>
    <dgm:cxn modelId="{24B26D19-D415-4A0C-AB5D-F21B0577E8AC}" type="presOf" srcId="{4FF5C63A-C31C-43B3-B3C2-0B732D848299}" destId="{0BFAE795-DE64-4541-9903-7A828DDF00E0}" srcOrd="0" destOrd="0" presId="urn:microsoft.com/office/officeart/2005/8/layout/process5"/>
    <dgm:cxn modelId="{4635D71C-2B79-47B4-9094-D52078349561}" type="presOf" srcId="{AC9EBB4D-D7A9-40B7-8239-0C663EA029FA}" destId="{E42809AC-93CE-4C99-BFD2-972230457EE0}" srcOrd="0" destOrd="0" presId="urn:microsoft.com/office/officeart/2005/8/layout/process5"/>
    <dgm:cxn modelId="{6BBC2629-A518-43D9-A1D8-FB38169A60AB}" type="presOf" srcId="{49403996-3192-47D1-BDCE-FA01BC4FB2A7}" destId="{0570B864-D0CC-4C9D-8242-24D3229E4AE6}" srcOrd="0" destOrd="0" presId="urn:microsoft.com/office/officeart/2005/8/layout/process5"/>
    <dgm:cxn modelId="{5CACE234-4FAA-4CAD-9754-7EFA70539ED3}" type="presOf" srcId="{4FF5C63A-C31C-43B3-B3C2-0B732D848299}" destId="{4964DCEB-B681-4B8F-9DEC-B24013DE5067}" srcOrd="1" destOrd="0" presId="urn:microsoft.com/office/officeart/2005/8/layout/process5"/>
    <dgm:cxn modelId="{6C830239-7934-4474-BF5C-3FF7FACC8D19}" type="presOf" srcId="{2A7BF890-2726-4374-8A4E-4724B908CCAC}" destId="{08D190CE-4422-4959-82E2-A96A43A52CB7}" srcOrd="0" destOrd="0" presId="urn:microsoft.com/office/officeart/2005/8/layout/process5"/>
    <dgm:cxn modelId="{99416360-B9F5-4F6E-93A8-96568DEC29F8}" srcId="{610A47E0-AC3B-44AD-A4F7-F2A91DD34E4C}" destId="{CBBD97E4-F362-4C9E-B1D7-F4CE295428E9}" srcOrd="2" destOrd="0" parTransId="{12A42E86-CF7D-4248-A1E5-BB0E7DD89959}" sibTransId="{0CC8EEC4-F2CE-47D3-9849-6CE2C727AE21}"/>
    <dgm:cxn modelId="{6F25DE60-D062-4E68-A4B7-A9A3C7C8661B}" srcId="{610A47E0-AC3B-44AD-A4F7-F2A91DD34E4C}" destId="{ED66F269-A5E8-47A5-8FE2-042515B42A39}" srcOrd="0" destOrd="0" parTransId="{48E2F9CA-24A9-4E0E-BAD4-9D2DFF38F4AC}" sibTransId="{49403996-3192-47D1-BDCE-FA01BC4FB2A7}"/>
    <dgm:cxn modelId="{CE9B6342-D5B5-453E-BAA4-4DAD39B6A3D8}" type="presOf" srcId="{90B4234F-CC8D-4B04-BFE9-FA7DC843CB97}" destId="{D6213AAD-97B4-42C3-98A1-48A67CEB83B4}" srcOrd="1" destOrd="0" presId="urn:microsoft.com/office/officeart/2005/8/layout/process5"/>
    <dgm:cxn modelId="{2BE00344-8573-43E5-AF2F-3BAEF9749E75}" type="presOf" srcId="{49403996-3192-47D1-BDCE-FA01BC4FB2A7}" destId="{93DFEBEB-9EF0-41A7-856B-A771BF23DB96}" srcOrd="1" destOrd="0" presId="urn:microsoft.com/office/officeart/2005/8/layout/process5"/>
    <dgm:cxn modelId="{473C3046-F223-49D4-B16B-F33EE288CBCD}" type="presOf" srcId="{0CC8EEC4-F2CE-47D3-9849-6CE2C727AE21}" destId="{6082A35A-2C0F-4295-9E98-96CFCADC9CF2}" srcOrd="0" destOrd="0" presId="urn:microsoft.com/office/officeart/2005/8/layout/process5"/>
    <dgm:cxn modelId="{38BFAB68-5A23-459D-8BF9-5EF63987CBD9}" srcId="{610A47E0-AC3B-44AD-A4F7-F2A91DD34E4C}" destId="{595ED74B-86B6-4C04-A05C-8F4D3F91F2EE}" srcOrd="3" destOrd="0" parTransId="{3CDEB307-5EC6-419F-87AA-EC6F31F63C91}" sibTransId="{90B4234F-CC8D-4B04-BFE9-FA7DC843CB97}"/>
    <dgm:cxn modelId="{204C7855-DD64-4CCB-8FC3-C09E8504B083}" srcId="{610A47E0-AC3B-44AD-A4F7-F2A91DD34E4C}" destId="{E3F23CA3-8C5C-41E7-AF18-EDCDBB4606C0}" srcOrd="8" destOrd="0" parTransId="{A88F15BB-A258-4BC7-93D8-6C8A5480D87C}" sibTransId="{80AA671B-226C-4407-8F98-0A412A41E159}"/>
    <dgm:cxn modelId="{8176C275-63E8-45B0-8ABF-1F1E8EECC4ED}" type="presOf" srcId="{AB357D47-337B-45F8-9297-5FECBA91289D}" destId="{24943E63-990A-4EE3-97AB-67257AAEF9B8}" srcOrd="1" destOrd="0" presId="urn:microsoft.com/office/officeart/2005/8/layout/process5"/>
    <dgm:cxn modelId="{8A46C156-B02C-4860-8433-17587ED80C12}" type="presOf" srcId="{05A9ECCA-D88F-4FFB-82EC-FD1BAB46E2C5}" destId="{530721B8-A388-4309-B12E-EE1A5A2EA51F}" srcOrd="0" destOrd="0" presId="urn:microsoft.com/office/officeart/2005/8/layout/process5"/>
    <dgm:cxn modelId="{72228357-FC4F-4E2D-8FDE-4764D089276C}" type="presOf" srcId="{CC3B3E98-A6A9-4492-AF03-1B676FA51532}" destId="{BA9F4D41-BD70-41FE-86AA-0EF2F47846D9}" srcOrd="1" destOrd="0" presId="urn:microsoft.com/office/officeart/2005/8/layout/process5"/>
    <dgm:cxn modelId="{360DF287-E550-4B93-A631-CBC2593D751B}" type="presOf" srcId="{CBBD97E4-F362-4C9E-B1D7-F4CE295428E9}" destId="{39441653-7848-4770-BCE2-3715FD3001CE}" srcOrd="0" destOrd="0" presId="urn:microsoft.com/office/officeart/2005/8/layout/process5"/>
    <dgm:cxn modelId="{221C4E91-16C7-4FFC-9ACB-F888D0F0FB24}" type="presOf" srcId="{6399C138-090E-46FB-960A-CB6F59477C2E}" destId="{C495FB40-8204-4154-9418-572B7FE4B8C8}" srcOrd="0" destOrd="0" presId="urn:microsoft.com/office/officeart/2005/8/layout/process5"/>
    <dgm:cxn modelId="{065DC393-2501-458C-A0E7-6370E9701FBF}" type="presOf" srcId="{A1B2F8C9-7E4C-44C7-9D1F-FB7AA1081E8A}" destId="{816BF8F2-3571-401C-9580-179FF7B77CF7}" srcOrd="0" destOrd="0" presId="urn:microsoft.com/office/officeart/2005/8/layout/process5"/>
    <dgm:cxn modelId="{5B4DA29B-1F79-4668-980F-D478F20E5C67}" srcId="{610A47E0-AC3B-44AD-A4F7-F2A91DD34E4C}" destId="{AC9EBB4D-D7A9-40B7-8239-0C663EA029FA}" srcOrd="7" destOrd="0" parTransId="{E623E57F-B7E0-451F-9150-D5A96D2D62C9}" sibTransId="{4FF5C63A-C31C-43B3-B3C2-0B732D848299}"/>
    <dgm:cxn modelId="{AE357DAC-E6BB-4DBE-B42E-B9917A20F88D}" srcId="{610A47E0-AC3B-44AD-A4F7-F2A91DD34E4C}" destId="{6399C138-090E-46FB-960A-CB6F59477C2E}" srcOrd="4" destOrd="0" parTransId="{32DFB7A3-D686-4B4B-9897-91F0998C25DC}" sibTransId="{AB357D47-337B-45F8-9297-5FECBA91289D}"/>
    <dgm:cxn modelId="{1CCF6AB5-465F-4364-83C5-6B2944061512}" srcId="{610A47E0-AC3B-44AD-A4F7-F2A91DD34E4C}" destId="{05A9ECCA-D88F-4FFB-82EC-FD1BAB46E2C5}" srcOrd="6" destOrd="0" parTransId="{50756EB2-0BD7-4383-A9B8-E1858262679A}" sibTransId="{2A7BF890-2726-4374-8A4E-4724B908CCAC}"/>
    <dgm:cxn modelId="{E26545C3-3400-42E5-B000-534836EF1D5D}" type="presOf" srcId="{90B4234F-CC8D-4B04-BFE9-FA7DC843CB97}" destId="{A33AE38C-D5E0-4C88-86A9-3D1B8F47021E}" srcOrd="0" destOrd="0" presId="urn:microsoft.com/office/officeart/2005/8/layout/process5"/>
    <dgm:cxn modelId="{D77949C5-603D-48A3-9E07-4423248FE304}" type="presOf" srcId="{ED66F269-A5E8-47A5-8FE2-042515B42A39}" destId="{9EC03175-A6AD-42C3-9300-B23B39F24076}" srcOrd="0" destOrd="0" presId="urn:microsoft.com/office/officeart/2005/8/layout/process5"/>
    <dgm:cxn modelId="{561737CC-2CEA-43B0-8380-736DAAA0CB70}" type="presOf" srcId="{595ED74B-86B6-4C04-A05C-8F4D3F91F2EE}" destId="{D1898893-0A41-4D57-A67E-B939F2182D86}" srcOrd="0" destOrd="0" presId="urn:microsoft.com/office/officeart/2005/8/layout/process5"/>
    <dgm:cxn modelId="{7E707CD6-D8A0-4B9D-A8A5-CA0BE9E0D71B}" type="presOf" srcId="{2A7BF890-2726-4374-8A4E-4724B908CCAC}" destId="{17DB480B-FCB2-47DC-B94F-B0460C702BA3}" srcOrd="1" destOrd="0" presId="urn:microsoft.com/office/officeart/2005/8/layout/process5"/>
    <dgm:cxn modelId="{A5FBA4E5-B921-46DE-B85F-628A8A69D1E8}" type="presOf" srcId="{0CC8EEC4-F2CE-47D3-9849-6CE2C727AE21}" destId="{1B2EF280-4094-481E-BF16-6F8470E60677}" srcOrd="1" destOrd="0" presId="urn:microsoft.com/office/officeart/2005/8/layout/process5"/>
    <dgm:cxn modelId="{F45776F6-4A4F-43A5-ADE4-20754536828B}" srcId="{610A47E0-AC3B-44AD-A4F7-F2A91DD34E4C}" destId="{D6DB1E2E-0D2D-4961-B5C9-57AFA44C7493}" srcOrd="1" destOrd="0" parTransId="{2C2B9B4F-A437-4086-BEA2-C94C8CD8B152}" sibTransId="{9E567348-EDFF-40D4-B057-EE2A6A3E1D63}"/>
    <dgm:cxn modelId="{20082BF7-785D-4053-9BBA-C7F2A5183D9F}" type="presOf" srcId="{CC3B3E98-A6A9-4492-AF03-1B676FA51532}" destId="{229ABBD6-5CB4-4BBB-8DE0-DA9804509532}" srcOrd="0" destOrd="0" presId="urn:microsoft.com/office/officeart/2005/8/layout/process5"/>
    <dgm:cxn modelId="{C2430BFD-F331-4D4C-8383-D46050AB62BB}" type="presOf" srcId="{AB357D47-337B-45F8-9297-5FECBA91289D}" destId="{D40A1D5C-083D-4317-AAA3-52E40D6BFA73}" srcOrd="0" destOrd="0" presId="urn:microsoft.com/office/officeart/2005/8/layout/process5"/>
    <dgm:cxn modelId="{14D6F013-D908-46E6-AC1B-D74EF352C795}" type="presParOf" srcId="{F84AE519-4A67-491B-B2A5-7B29AF704090}" destId="{9EC03175-A6AD-42C3-9300-B23B39F24076}" srcOrd="0" destOrd="0" presId="urn:microsoft.com/office/officeart/2005/8/layout/process5"/>
    <dgm:cxn modelId="{B56D3A82-9249-42A5-AB0A-94F715FC5EDB}" type="presParOf" srcId="{F84AE519-4A67-491B-B2A5-7B29AF704090}" destId="{0570B864-D0CC-4C9D-8242-24D3229E4AE6}" srcOrd="1" destOrd="0" presId="urn:microsoft.com/office/officeart/2005/8/layout/process5"/>
    <dgm:cxn modelId="{CDC0EC60-4C7E-4671-8B63-37510C4ED1BE}" type="presParOf" srcId="{0570B864-D0CC-4C9D-8242-24D3229E4AE6}" destId="{93DFEBEB-9EF0-41A7-856B-A771BF23DB96}" srcOrd="0" destOrd="0" presId="urn:microsoft.com/office/officeart/2005/8/layout/process5"/>
    <dgm:cxn modelId="{B46A92A6-DEEC-4C1D-BA61-E01482F85A49}" type="presParOf" srcId="{F84AE519-4A67-491B-B2A5-7B29AF704090}" destId="{D1ABB8D3-0D8A-42C5-AEAE-15EE8A0702C2}" srcOrd="2" destOrd="0" presId="urn:microsoft.com/office/officeart/2005/8/layout/process5"/>
    <dgm:cxn modelId="{17239F1A-17D6-46EC-B2D7-964B51D88A5F}" type="presParOf" srcId="{F84AE519-4A67-491B-B2A5-7B29AF704090}" destId="{F7FFC206-8F88-4290-9847-7A8100AF7E3D}" srcOrd="3" destOrd="0" presId="urn:microsoft.com/office/officeart/2005/8/layout/process5"/>
    <dgm:cxn modelId="{CF353FD1-2570-4D90-8099-A4A77F1C0805}" type="presParOf" srcId="{F7FFC206-8F88-4290-9847-7A8100AF7E3D}" destId="{452A1AE2-062D-4333-A71C-1CD89017113D}" srcOrd="0" destOrd="0" presId="urn:microsoft.com/office/officeart/2005/8/layout/process5"/>
    <dgm:cxn modelId="{B6501F18-40CF-4702-8A34-166C1A879F51}" type="presParOf" srcId="{F84AE519-4A67-491B-B2A5-7B29AF704090}" destId="{39441653-7848-4770-BCE2-3715FD3001CE}" srcOrd="4" destOrd="0" presId="urn:microsoft.com/office/officeart/2005/8/layout/process5"/>
    <dgm:cxn modelId="{537D889F-E105-44C9-BD5F-3B7D23D0CD7F}" type="presParOf" srcId="{F84AE519-4A67-491B-B2A5-7B29AF704090}" destId="{6082A35A-2C0F-4295-9E98-96CFCADC9CF2}" srcOrd="5" destOrd="0" presId="urn:microsoft.com/office/officeart/2005/8/layout/process5"/>
    <dgm:cxn modelId="{B93A7DDA-81AF-4021-8ADB-4EE2B8FC4E4A}" type="presParOf" srcId="{6082A35A-2C0F-4295-9E98-96CFCADC9CF2}" destId="{1B2EF280-4094-481E-BF16-6F8470E60677}" srcOrd="0" destOrd="0" presId="urn:microsoft.com/office/officeart/2005/8/layout/process5"/>
    <dgm:cxn modelId="{1267B0FB-FDF0-4D14-ACED-A8E03247D59A}" type="presParOf" srcId="{F84AE519-4A67-491B-B2A5-7B29AF704090}" destId="{D1898893-0A41-4D57-A67E-B939F2182D86}" srcOrd="6" destOrd="0" presId="urn:microsoft.com/office/officeart/2005/8/layout/process5"/>
    <dgm:cxn modelId="{E2AE2ED1-53B1-4443-A8DF-D11F8A379FA2}" type="presParOf" srcId="{F84AE519-4A67-491B-B2A5-7B29AF704090}" destId="{A33AE38C-D5E0-4C88-86A9-3D1B8F47021E}" srcOrd="7" destOrd="0" presId="urn:microsoft.com/office/officeart/2005/8/layout/process5"/>
    <dgm:cxn modelId="{F47C15C9-6A13-4F65-AA1B-FA49C6E55F4B}" type="presParOf" srcId="{A33AE38C-D5E0-4C88-86A9-3D1B8F47021E}" destId="{D6213AAD-97B4-42C3-98A1-48A67CEB83B4}" srcOrd="0" destOrd="0" presId="urn:microsoft.com/office/officeart/2005/8/layout/process5"/>
    <dgm:cxn modelId="{9E696636-FEA5-49BE-B3D7-958DE47B02CD}" type="presParOf" srcId="{F84AE519-4A67-491B-B2A5-7B29AF704090}" destId="{C495FB40-8204-4154-9418-572B7FE4B8C8}" srcOrd="8" destOrd="0" presId="urn:microsoft.com/office/officeart/2005/8/layout/process5"/>
    <dgm:cxn modelId="{731F8603-5329-444B-8A12-20309BF4CE5C}" type="presParOf" srcId="{F84AE519-4A67-491B-B2A5-7B29AF704090}" destId="{D40A1D5C-083D-4317-AAA3-52E40D6BFA73}" srcOrd="9" destOrd="0" presId="urn:microsoft.com/office/officeart/2005/8/layout/process5"/>
    <dgm:cxn modelId="{602C671D-7B71-4086-9024-CBBCA6FF5EFB}" type="presParOf" srcId="{D40A1D5C-083D-4317-AAA3-52E40D6BFA73}" destId="{24943E63-990A-4EE3-97AB-67257AAEF9B8}" srcOrd="0" destOrd="0" presId="urn:microsoft.com/office/officeart/2005/8/layout/process5"/>
    <dgm:cxn modelId="{4B844F23-3503-4830-99B6-27D611C477CF}" type="presParOf" srcId="{F84AE519-4A67-491B-B2A5-7B29AF704090}" destId="{816BF8F2-3571-401C-9580-179FF7B77CF7}" srcOrd="10" destOrd="0" presId="urn:microsoft.com/office/officeart/2005/8/layout/process5"/>
    <dgm:cxn modelId="{ABFFF1C8-3DF1-48ED-81DF-0B4D501A1C3D}" type="presParOf" srcId="{F84AE519-4A67-491B-B2A5-7B29AF704090}" destId="{229ABBD6-5CB4-4BBB-8DE0-DA9804509532}" srcOrd="11" destOrd="0" presId="urn:microsoft.com/office/officeart/2005/8/layout/process5"/>
    <dgm:cxn modelId="{3BE87CF9-CEEE-4BAE-998B-343D5B207831}" type="presParOf" srcId="{229ABBD6-5CB4-4BBB-8DE0-DA9804509532}" destId="{BA9F4D41-BD70-41FE-86AA-0EF2F47846D9}" srcOrd="0" destOrd="0" presId="urn:microsoft.com/office/officeart/2005/8/layout/process5"/>
    <dgm:cxn modelId="{001FFFB6-999B-4BF3-9414-7D6A27E69E90}" type="presParOf" srcId="{F84AE519-4A67-491B-B2A5-7B29AF704090}" destId="{530721B8-A388-4309-B12E-EE1A5A2EA51F}" srcOrd="12" destOrd="0" presId="urn:microsoft.com/office/officeart/2005/8/layout/process5"/>
    <dgm:cxn modelId="{BF87BA4B-ED66-47E9-A7E3-CF80990A6DBF}" type="presParOf" srcId="{F84AE519-4A67-491B-B2A5-7B29AF704090}" destId="{08D190CE-4422-4959-82E2-A96A43A52CB7}" srcOrd="13" destOrd="0" presId="urn:microsoft.com/office/officeart/2005/8/layout/process5"/>
    <dgm:cxn modelId="{870240F5-1096-4D35-BEE5-D8B375A2AEAA}" type="presParOf" srcId="{08D190CE-4422-4959-82E2-A96A43A52CB7}" destId="{17DB480B-FCB2-47DC-B94F-B0460C702BA3}" srcOrd="0" destOrd="0" presId="urn:microsoft.com/office/officeart/2005/8/layout/process5"/>
    <dgm:cxn modelId="{EAF5B8D5-9C44-4F16-8E82-FB676B15E528}" type="presParOf" srcId="{F84AE519-4A67-491B-B2A5-7B29AF704090}" destId="{E42809AC-93CE-4C99-BFD2-972230457EE0}" srcOrd="14" destOrd="0" presId="urn:microsoft.com/office/officeart/2005/8/layout/process5"/>
    <dgm:cxn modelId="{BC1716C0-BED6-41B4-ABF7-05822A3F78B4}" type="presParOf" srcId="{F84AE519-4A67-491B-B2A5-7B29AF704090}" destId="{0BFAE795-DE64-4541-9903-7A828DDF00E0}" srcOrd="15" destOrd="0" presId="urn:microsoft.com/office/officeart/2005/8/layout/process5"/>
    <dgm:cxn modelId="{754203D8-F9E9-44BE-A12B-557BECDE05F7}" type="presParOf" srcId="{0BFAE795-DE64-4541-9903-7A828DDF00E0}" destId="{4964DCEB-B681-4B8F-9DEC-B24013DE5067}" srcOrd="0" destOrd="0" presId="urn:microsoft.com/office/officeart/2005/8/layout/process5"/>
    <dgm:cxn modelId="{63444B1A-FB1B-4829-8C1E-F38663D26A7C}" type="presParOf" srcId="{F84AE519-4A67-491B-B2A5-7B29AF704090}" destId="{124497A3-12AF-4198-AD9D-2318FC615BA1}" srcOrd="16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7B1A332-151B-4146-8C68-31B2D9923504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ED113D7-68C9-47AE-B84C-E6EC4AC23767}">
      <dgm:prSet phldrT="[Текст]" custT="1"/>
      <dgm:spPr/>
      <dgm:t>
        <a:bodyPr/>
        <a:lstStyle/>
        <a:p>
          <a:r>
            <a:rPr lang="ru-RU" sz="1400" dirty="0"/>
            <a:t>Отсутствие прогнозированных конечных результатов деятельности молодого специалиста</a:t>
          </a:r>
        </a:p>
      </dgm:t>
    </dgm:pt>
    <dgm:pt modelId="{D87C9844-A4EA-43CE-BD53-09761BF46B84}" type="parTrans" cxnId="{D91F8B43-7610-4AA2-BFD3-1C9A27193A16}">
      <dgm:prSet/>
      <dgm:spPr/>
      <dgm:t>
        <a:bodyPr/>
        <a:lstStyle/>
        <a:p>
          <a:endParaRPr lang="ru-RU"/>
        </a:p>
      </dgm:t>
    </dgm:pt>
    <dgm:pt modelId="{E23F117F-65B9-42AA-9247-5A00648D767B}" type="sibTrans" cxnId="{D91F8B43-7610-4AA2-BFD3-1C9A27193A16}">
      <dgm:prSet/>
      <dgm:spPr/>
      <dgm:t>
        <a:bodyPr/>
        <a:lstStyle/>
        <a:p>
          <a:endParaRPr lang="ru-RU"/>
        </a:p>
      </dgm:t>
    </dgm:pt>
    <dgm:pt modelId="{4F43F18C-7FBF-4EB0-A186-F6A066B3CB33}">
      <dgm:prSet phldrT="[Текст]" custT="1"/>
      <dgm:spPr/>
      <dgm:t>
        <a:bodyPr/>
        <a:lstStyle/>
        <a:p>
          <a:r>
            <a:rPr lang="ru-RU" sz="1400" dirty="0"/>
            <a:t>Систематический мониторинг реализации деятельности, подбор новых механизмов реализации.</a:t>
          </a:r>
        </a:p>
      </dgm:t>
    </dgm:pt>
    <dgm:pt modelId="{788CE253-E530-4AFD-9496-599CE9D7BB81}" type="parTrans" cxnId="{C871E7E2-961B-4D16-9BCF-F8697E817229}">
      <dgm:prSet/>
      <dgm:spPr/>
      <dgm:t>
        <a:bodyPr/>
        <a:lstStyle/>
        <a:p>
          <a:endParaRPr lang="ru-RU"/>
        </a:p>
      </dgm:t>
    </dgm:pt>
    <dgm:pt modelId="{36A893B1-8D58-4F73-AAD4-E964EFFE5D55}" type="sibTrans" cxnId="{C871E7E2-961B-4D16-9BCF-F8697E817229}">
      <dgm:prSet/>
      <dgm:spPr/>
      <dgm:t>
        <a:bodyPr/>
        <a:lstStyle/>
        <a:p>
          <a:endParaRPr lang="ru-RU"/>
        </a:p>
      </dgm:t>
    </dgm:pt>
    <dgm:pt modelId="{881F903D-0214-4A5F-8A17-CB7A177D674D}">
      <dgm:prSet phldrT="[Текст]" custT="1"/>
      <dgm:spPr/>
      <dgm:t>
        <a:bodyPr/>
        <a:lstStyle/>
        <a:p>
          <a:r>
            <a:rPr lang="ru-RU" sz="1400" dirty="0"/>
            <a:t>Низкий уровень активности педагога при участии в различных конкурсах, мероприятиях, проектах и т.д.</a:t>
          </a:r>
        </a:p>
      </dgm:t>
    </dgm:pt>
    <dgm:pt modelId="{9AD8412A-FA79-4068-B0D5-0AF3EFA4106E}" type="parTrans" cxnId="{24A2A024-23C8-4FFB-8D28-7B696817A723}">
      <dgm:prSet/>
      <dgm:spPr/>
      <dgm:t>
        <a:bodyPr/>
        <a:lstStyle/>
        <a:p>
          <a:endParaRPr lang="ru-RU"/>
        </a:p>
      </dgm:t>
    </dgm:pt>
    <dgm:pt modelId="{4EBFAB27-C5D0-488A-9B94-986C4744E5FA}" type="sibTrans" cxnId="{24A2A024-23C8-4FFB-8D28-7B696817A723}">
      <dgm:prSet/>
      <dgm:spPr/>
      <dgm:t>
        <a:bodyPr/>
        <a:lstStyle/>
        <a:p>
          <a:endParaRPr lang="ru-RU"/>
        </a:p>
      </dgm:t>
    </dgm:pt>
    <dgm:pt modelId="{45CCA500-4AC3-4DF0-B4F0-6FB688AE2FA3}">
      <dgm:prSet phldrT="[Текст]" custT="1"/>
      <dgm:spPr/>
      <dgm:t>
        <a:bodyPr/>
        <a:lstStyle/>
        <a:p>
          <a:r>
            <a:rPr lang="ru-RU" sz="1400" dirty="0"/>
            <a:t>Привлечение педагога к планированию, проведению мероприятий. Развитие системы мотивации педагогов.</a:t>
          </a:r>
        </a:p>
      </dgm:t>
    </dgm:pt>
    <dgm:pt modelId="{4DF6311A-1B71-4F10-9891-DF7014670177}" type="parTrans" cxnId="{933EF242-410D-401F-ABCC-672385786CE9}">
      <dgm:prSet/>
      <dgm:spPr/>
      <dgm:t>
        <a:bodyPr/>
        <a:lstStyle/>
        <a:p>
          <a:endParaRPr lang="ru-RU"/>
        </a:p>
      </dgm:t>
    </dgm:pt>
    <dgm:pt modelId="{CA1BF237-898A-4B18-B5F8-3979A28CDB5B}" type="sibTrans" cxnId="{933EF242-410D-401F-ABCC-672385786CE9}">
      <dgm:prSet/>
      <dgm:spPr/>
      <dgm:t>
        <a:bodyPr/>
        <a:lstStyle/>
        <a:p>
          <a:endParaRPr lang="ru-RU"/>
        </a:p>
      </dgm:t>
    </dgm:pt>
    <dgm:pt modelId="{634C9343-CF42-472E-9B67-154585453EF6}" type="pres">
      <dgm:prSet presAssocID="{47B1A332-151B-4146-8C68-31B2D9923504}" presName="Name0" presStyleCnt="0">
        <dgm:presLayoutVars>
          <dgm:dir/>
          <dgm:animLvl val="lvl"/>
          <dgm:resizeHandles/>
        </dgm:presLayoutVars>
      </dgm:prSet>
      <dgm:spPr/>
    </dgm:pt>
    <dgm:pt modelId="{A48CC1A6-82A5-433C-A192-D2B3A4CC0217}" type="pres">
      <dgm:prSet presAssocID="{EED113D7-68C9-47AE-B84C-E6EC4AC23767}" presName="linNode" presStyleCnt="0"/>
      <dgm:spPr/>
    </dgm:pt>
    <dgm:pt modelId="{B924E37C-682F-4959-833F-B459BD1AF724}" type="pres">
      <dgm:prSet presAssocID="{EED113D7-68C9-47AE-B84C-E6EC4AC23767}" presName="parentShp" presStyleLbl="node1" presStyleIdx="0" presStyleCnt="2">
        <dgm:presLayoutVars>
          <dgm:bulletEnabled val="1"/>
        </dgm:presLayoutVars>
      </dgm:prSet>
      <dgm:spPr/>
    </dgm:pt>
    <dgm:pt modelId="{982D496F-9FF2-4D4A-A4C3-ABA9F4EFD7FF}" type="pres">
      <dgm:prSet presAssocID="{EED113D7-68C9-47AE-B84C-E6EC4AC23767}" presName="childShp" presStyleLbl="bgAccFollowNode1" presStyleIdx="0" presStyleCnt="2">
        <dgm:presLayoutVars>
          <dgm:bulletEnabled val="1"/>
        </dgm:presLayoutVars>
      </dgm:prSet>
      <dgm:spPr/>
    </dgm:pt>
    <dgm:pt modelId="{10E2E044-62B0-4887-B987-BAB01D4FEEC5}" type="pres">
      <dgm:prSet presAssocID="{E23F117F-65B9-42AA-9247-5A00648D767B}" presName="spacing" presStyleCnt="0"/>
      <dgm:spPr/>
    </dgm:pt>
    <dgm:pt modelId="{1A1599C8-263A-40DD-BF26-C5B119F01172}" type="pres">
      <dgm:prSet presAssocID="{881F903D-0214-4A5F-8A17-CB7A177D674D}" presName="linNode" presStyleCnt="0"/>
      <dgm:spPr/>
    </dgm:pt>
    <dgm:pt modelId="{BD955E3A-3242-4333-A7F5-FC88DBB413DF}" type="pres">
      <dgm:prSet presAssocID="{881F903D-0214-4A5F-8A17-CB7A177D674D}" presName="parentShp" presStyleLbl="node1" presStyleIdx="1" presStyleCnt="2">
        <dgm:presLayoutVars>
          <dgm:bulletEnabled val="1"/>
        </dgm:presLayoutVars>
      </dgm:prSet>
      <dgm:spPr/>
    </dgm:pt>
    <dgm:pt modelId="{0E3286C0-A0D8-4162-859E-3634E15796F2}" type="pres">
      <dgm:prSet presAssocID="{881F903D-0214-4A5F-8A17-CB7A177D674D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8EDFFC0E-1BCE-4651-9D31-C5AF920C3021}" type="presOf" srcId="{47B1A332-151B-4146-8C68-31B2D9923504}" destId="{634C9343-CF42-472E-9B67-154585453EF6}" srcOrd="0" destOrd="0" presId="urn:microsoft.com/office/officeart/2005/8/layout/vList6"/>
    <dgm:cxn modelId="{24A2A024-23C8-4FFB-8D28-7B696817A723}" srcId="{47B1A332-151B-4146-8C68-31B2D9923504}" destId="{881F903D-0214-4A5F-8A17-CB7A177D674D}" srcOrd="1" destOrd="0" parTransId="{9AD8412A-FA79-4068-B0D5-0AF3EFA4106E}" sibTransId="{4EBFAB27-C5D0-488A-9B94-986C4744E5FA}"/>
    <dgm:cxn modelId="{C4FCF33A-B570-43DB-BDA0-69563F8E93B7}" type="presOf" srcId="{881F903D-0214-4A5F-8A17-CB7A177D674D}" destId="{BD955E3A-3242-4333-A7F5-FC88DBB413DF}" srcOrd="0" destOrd="0" presId="urn:microsoft.com/office/officeart/2005/8/layout/vList6"/>
    <dgm:cxn modelId="{933EF242-410D-401F-ABCC-672385786CE9}" srcId="{881F903D-0214-4A5F-8A17-CB7A177D674D}" destId="{45CCA500-4AC3-4DF0-B4F0-6FB688AE2FA3}" srcOrd="0" destOrd="0" parTransId="{4DF6311A-1B71-4F10-9891-DF7014670177}" sibTransId="{CA1BF237-898A-4B18-B5F8-3979A28CDB5B}"/>
    <dgm:cxn modelId="{D91F8B43-7610-4AA2-BFD3-1C9A27193A16}" srcId="{47B1A332-151B-4146-8C68-31B2D9923504}" destId="{EED113D7-68C9-47AE-B84C-E6EC4AC23767}" srcOrd="0" destOrd="0" parTransId="{D87C9844-A4EA-43CE-BD53-09761BF46B84}" sibTransId="{E23F117F-65B9-42AA-9247-5A00648D767B}"/>
    <dgm:cxn modelId="{F6D9A2B1-88AC-41AA-A923-5F018A56A00C}" type="presOf" srcId="{EED113D7-68C9-47AE-B84C-E6EC4AC23767}" destId="{B924E37C-682F-4959-833F-B459BD1AF724}" srcOrd="0" destOrd="0" presId="urn:microsoft.com/office/officeart/2005/8/layout/vList6"/>
    <dgm:cxn modelId="{76569EC7-2B9F-4BCC-9D4E-868BA8F5A6A7}" type="presOf" srcId="{4F43F18C-7FBF-4EB0-A186-F6A066B3CB33}" destId="{982D496F-9FF2-4D4A-A4C3-ABA9F4EFD7FF}" srcOrd="0" destOrd="0" presId="urn:microsoft.com/office/officeart/2005/8/layout/vList6"/>
    <dgm:cxn modelId="{C871E7E2-961B-4D16-9BCF-F8697E817229}" srcId="{EED113D7-68C9-47AE-B84C-E6EC4AC23767}" destId="{4F43F18C-7FBF-4EB0-A186-F6A066B3CB33}" srcOrd="0" destOrd="0" parTransId="{788CE253-E530-4AFD-9496-599CE9D7BB81}" sibTransId="{36A893B1-8D58-4F73-AAD4-E964EFFE5D55}"/>
    <dgm:cxn modelId="{405542E9-C46B-4AF7-ADA1-7DF85A3E3EA3}" type="presOf" srcId="{45CCA500-4AC3-4DF0-B4F0-6FB688AE2FA3}" destId="{0E3286C0-A0D8-4162-859E-3634E15796F2}" srcOrd="0" destOrd="0" presId="urn:microsoft.com/office/officeart/2005/8/layout/vList6"/>
    <dgm:cxn modelId="{BC41E7D5-EA4C-4795-87FE-69525FF29F3E}" type="presParOf" srcId="{634C9343-CF42-472E-9B67-154585453EF6}" destId="{A48CC1A6-82A5-433C-A192-D2B3A4CC0217}" srcOrd="0" destOrd="0" presId="urn:microsoft.com/office/officeart/2005/8/layout/vList6"/>
    <dgm:cxn modelId="{DFB97790-5F55-4529-A816-8204CC02A431}" type="presParOf" srcId="{A48CC1A6-82A5-433C-A192-D2B3A4CC0217}" destId="{B924E37C-682F-4959-833F-B459BD1AF724}" srcOrd="0" destOrd="0" presId="urn:microsoft.com/office/officeart/2005/8/layout/vList6"/>
    <dgm:cxn modelId="{05B876E1-67AA-414F-B37D-753AE2C86063}" type="presParOf" srcId="{A48CC1A6-82A5-433C-A192-D2B3A4CC0217}" destId="{982D496F-9FF2-4D4A-A4C3-ABA9F4EFD7FF}" srcOrd="1" destOrd="0" presId="urn:microsoft.com/office/officeart/2005/8/layout/vList6"/>
    <dgm:cxn modelId="{55E6C6E1-7219-4BF4-B9D9-0A82B83AA690}" type="presParOf" srcId="{634C9343-CF42-472E-9B67-154585453EF6}" destId="{10E2E044-62B0-4887-B987-BAB01D4FEEC5}" srcOrd="1" destOrd="0" presId="urn:microsoft.com/office/officeart/2005/8/layout/vList6"/>
    <dgm:cxn modelId="{27BDCF34-459A-442D-B97D-423A0776EE36}" type="presParOf" srcId="{634C9343-CF42-472E-9B67-154585453EF6}" destId="{1A1599C8-263A-40DD-BF26-C5B119F01172}" srcOrd="2" destOrd="0" presId="urn:microsoft.com/office/officeart/2005/8/layout/vList6"/>
    <dgm:cxn modelId="{A42D4A12-CDFF-480A-BC89-7ACF4F84F5DB}" type="presParOf" srcId="{1A1599C8-263A-40DD-BF26-C5B119F01172}" destId="{BD955E3A-3242-4333-A7F5-FC88DBB413DF}" srcOrd="0" destOrd="0" presId="urn:microsoft.com/office/officeart/2005/8/layout/vList6"/>
    <dgm:cxn modelId="{CA08DDE4-1714-40CF-BE2E-5CAF46778D62}" type="presParOf" srcId="{1A1599C8-263A-40DD-BF26-C5B119F01172}" destId="{0E3286C0-A0D8-4162-859E-3634E15796F2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7B1A332-151B-4146-8C68-31B2D9923504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ED113D7-68C9-47AE-B84C-E6EC4AC23767}">
      <dgm:prSet phldrT="[Текст]" custT="1"/>
      <dgm:spPr/>
      <dgm:t>
        <a:bodyPr/>
        <a:lstStyle/>
        <a:p>
          <a:r>
            <a:rPr lang="ru-RU" sz="1400" dirty="0"/>
            <a:t>Перегруженность педагогов – наставников, недостаточность временного ресурса</a:t>
          </a:r>
        </a:p>
      </dgm:t>
    </dgm:pt>
    <dgm:pt modelId="{D87C9844-A4EA-43CE-BD53-09761BF46B84}" type="parTrans" cxnId="{D91F8B43-7610-4AA2-BFD3-1C9A27193A16}">
      <dgm:prSet/>
      <dgm:spPr/>
      <dgm:t>
        <a:bodyPr/>
        <a:lstStyle/>
        <a:p>
          <a:endParaRPr lang="ru-RU"/>
        </a:p>
      </dgm:t>
    </dgm:pt>
    <dgm:pt modelId="{E23F117F-65B9-42AA-9247-5A00648D767B}" type="sibTrans" cxnId="{D91F8B43-7610-4AA2-BFD3-1C9A27193A16}">
      <dgm:prSet/>
      <dgm:spPr/>
      <dgm:t>
        <a:bodyPr/>
        <a:lstStyle/>
        <a:p>
          <a:endParaRPr lang="ru-RU"/>
        </a:p>
      </dgm:t>
    </dgm:pt>
    <dgm:pt modelId="{4F43F18C-7FBF-4EB0-A186-F6A066B3CB33}">
      <dgm:prSet phldrT="[Текст]" custT="1"/>
      <dgm:spPr/>
      <dgm:t>
        <a:bodyPr/>
        <a:lstStyle/>
        <a:p>
          <a:r>
            <a:rPr lang="ru-RU" sz="1400" dirty="0"/>
            <a:t>Оптимизация направлений деятельности, привлеченных к реализации наставничества.</a:t>
          </a:r>
        </a:p>
      </dgm:t>
    </dgm:pt>
    <dgm:pt modelId="{788CE253-E530-4AFD-9496-599CE9D7BB81}" type="parTrans" cxnId="{C871E7E2-961B-4D16-9BCF-F8697E817229}">
      <dgm:prSet/>
      <dgm:spPr/>
      <dgm:t>
        <a:bodyPr/>
        <a:lstStyle/>
        <a:p>
          <a:endParaRPr lang="ru-RU"/>
        </a:p>
      </dgm:t>
    </dgm:pt>
    <dgm:pt modelId="{36A893B1-8D58-4F73-AAD4-E964EFFE5D55}" type="sibTrans" cxnId="{C871E7E2-961B-4D16-9BCF-F8697E817229}">
      <dgm:prSet/>
      <dgm:spPr/>
      <dgm:t>
        <a:bodyPr/>
        <a:lstStyle/>
        <a:p>
          <a:endParaRPr lang="ru-RU"/>
        </a:p>
      </dgm:t>
    </dgm:pt>
    <dgm:pt modelId="{881F903D-0214-4A5F-8A17-CB7A177D674D}">
      <dgm:prSet phldrT="[Текст]" custT="1"/>
      <dgm:spPr/>
      <dgm:t>
        <a:bodyPr/>
        <a:lstStyle/>
        <a:p>
          <a:endParaRPr lang="ru-RU" sz="1400" dirty="0"/>
        </a:p>
      </dgm:t>
    </dgm:pt>
    <dgm:pt modelId="{9AD8412A-FA79-4068-B0D5-0AF3EFA4106E}" type="parTrans" cxnId="{24A2A024-23C8-4FFB-8D28-7B696817A723}">
      <dgm:prSet/>
      <dgm:spPr/>
      <dgm:t>
        <a:bodyPr/>
        <a:lstStyle/>
        <a:p>
          <a:endParaRPr lang="ru-RU"/>
        </a:p>
      </dgm:t>
    </dgm:pt>
    <dgm:pt modelId="{4EBFAB27-C5D0-488A-9B94-986C4744E5FA}" type="sibTrans" cxnId="{24A2A024-23C8-4FFB-8D28-7B696817A723}">
      <dgm:prSet/>
      <dgm:spPr/>
      <dgm:t>
        <a:bodyPr/>
        <a:lstStyle/>
        <a:p>
          <a:endParaRPr lang="ru-RU"/>
        </a:p>
      </dgm:t>
    </dgm:pt>
    <dgm:pt modelId="{45CCA500-4AC3-4DF0-B4F0-6FB688AE2FA3}">
      <dgm:prSet phldrT="[Текст]" custT="1"/>
      <dgm:spPr/>
      <dgm:t>
        <a:bodyPr/>
        <a:lstStyle/>
        <a:p>
          <a:r>
            <a:rPr lang="ru-RU" sz="1400" dirty="0"/>
            <a:t>Привлечение педагога к планированию, проведению мероприятий. Развитие системы мотивации педагогов.</a:t>
          </a:r>
        </a:p>
      </dgm:t>
    </dgm:pt>
    <dgm:pt modelId="{4DF6311A-1B71-4F10-9891-DF7014670177}" type="parTrans" cxnId="{933EF242-410D-401F-ABCC-672385786CE9}">
      <dgm:prSet/>
      <dgm:spPr/>
      <dgm:t>
        <a:bodyPr/>
        <a:lstStyle/>
        <a:p>
          <a:endParaRPr lang="ru-RU"/>
        </a:p>
      </dgm:t>
    </dgm:pt>
    <dgm:pt modelId="{CA1BF237-898A-4B18-B5F8-3979A28CDB5B}" type="sibTrans" cxnId="{933EF242-410D-401F-ABCC-672385786CE9}">
      <dgm:prSet/>
      <dgm:spPr/>
      <dgm:t>
        <a:bodyPr/>
        <a:lstStyle/>
        <a:p>
          <a:endParaRPr lang="ru-RU"/>
        </a:p>
      </dgm:t>
    </dgm:pt>
    <dgm:pt modelId="{634C9343-CF42-472E-9B67-154585453EF6}" type="pres">
      <dgm:prSet presAssocID="{47B1A332-151B-4146-8C68-31B2D9923504}" presName="Name0" presStyleCnt="0">
        <dgm:presLayoutVars>
          <dgm:dir/>
          <dgm:animLvl val="lvl"/>
          <dgm:resizeHandles/>
        </dgm:presLayoutVars>
      </dgm:prSet>
      <dgm:spPr/>
    </dgm:pt>
    <dgm:pt modelId="{A48CC1A6-82A5-433C-A192-D2B3A4CC0217}" type="pres">
      <dgm:prSet presAssocID="{EED113D7-68C9-47AE-B84C-E6EC4AC23767}" presName="linNode" presStyleCnt="0"/>
      <dgm:spPr/>
    </dgm:pt>
    <dgm:pt modelId="{B924E37C-682F-4959-833F-B459BD1AF724}" type="pres">
      <dgm:prSet presAssocID="{EED113D7-68C9-47AE-B84C-E6EC4AC23767}" presName="parentShp" presStyleLbl="node1" presStyleIdx="0" presStyleCnt="2" custLinFactNeighborY="-26">
        <dgm:presLayoutVars>
          <dgm:bulletEnabled val="1"/>
        </dgm:presLayoutVars>
      </dgm:prSet>
      <dgm:spPr/>
    </dgm:pt>
    <dgm:pt modelId="{982D496F-9FF2-4D4A-A4C3-ABA9F4EFD7FF}" type="pres">
      <dgm:prSet presAssocID="{EED113D7-68C9-47AE-B84C-E6EC4AC23767}" presName="childShp" presStyleLbl="bgAccFollowNode1" presStyleIdx="0" presStyleCnt="2">
        <dgm:presLayoutVars>
          <dgm:bulletEnabled val="1"/>
        </dgm:presLayoutVars>
      </dgm:prSet>
      <dgm:spPr/>
    </dgm:pt>
    <dgm:pt modelId="{10E2E044-62B0-4887-B987-BAB01D4FEEC5}" type="pres">
      <dgm:prSet presAssocID="{E23F117F-65B9-42AA-9247-5A00648D767B}" presName="spacing" presStyleCnt="0"/>
      <dgm:spPr/>
    </dgm:pt>
    <dgm:pt modelId="{1A1599C8-263A-40DD-BF26-C5B119F01172}" type="pres">
      <dgm:prSet presAssocID="{881F903D-0214-4A5F-8A17-CB7A177D674D}" presName="linNode" presStyleCnt="0"/>
      <dgm:spPr/>
    </dgm:pt>
    <dgm:pt modelId="{BD955E3A-3242-4333-A7F5-FC88DBB413DF}" type="pres">
      <dgm:prSet presAssocID="{881F903D-0214-4A5F-8A17-CB7A177D674D}" presName="parentShp" presStyleLbl="node1" presStyleIdx="1" presStyleCnt="2">
        <dgm:presLayoutVars>
          <dgm:bulletEnabled val="1"/>
        </dgm:presLayoutVars>
      </dgm:prSet>
      <dgm:spPr/>
    </dgm:pt>
    <dgm:pt modelId="{0E3286C0-A0D8-4162-859E-3634E15796F2}" type="pres">
      <dgm:prSet presAssocID="{881F903D-0214-4A5F-8A17-CB7A177D674D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9A73471A-7EF1-4C61-A575-34FD393A4218}" type="presOf" srcId="{4F43F18C-7FBF-4EB0-A186-F6A066B3CB33}" destId="{982D496F-9FF2-4D4A-A4C3-ABA9F4EFD7FF}" srcOrd="0" destOrd="0" presId="urn:microsoft.com/office/officeart/2005/8/layout/vList6"/>
    <dgm:cxn modelId="{0AEFCE1A-E264-449D-972A-CE8DB40A72DD}" type="presOf" srcId="{47B1A332-151B-4146-8C68-31B2D9923504}" destId="{634C9343-CF42-472E-9B67-154585453EF6}" srcOrd="0" destOrd="0" presId="urn:microsoft.com/office/officeart/2005/8/layout/vList6"/>
    <dgm:cxn modelId="{24A2A024-23C8-4FFB-8D28-7B696817A723}" srcId="{47B1A332-151B-4146-8C68-31B2D9923504}" destId="{881F903D-0214-4A5F-8A17-CB7A177D674D}" srcOrd="1" destOrd="0" parTransId="{9AD8412A-FA79-4068-B0D5-0AF3EFA4106E}" sibTransId="{4EBFAB27-C5D0-488A-9B94-986C4744E5FA}"/>
    <dgm:cxn modelId="{758E303B-4F20-4722-B52F-96A3E23F2916}" type="presOf" srcId="{EED113D7-68C9-47AE-B84C-E6EC4AC23767}" destId="{B924E37C-682F-4959-833F-B459BD1AF724}" srcOrd="0" destOrd="0" presId="urn:microsoft.com/office/officeart/2005/8/layout/vList6"/>
    <dgm:cxn modelId="{933EF242-410D-401F-ABCC-672385786CE9}" srcId="{881F903D-0214-4A5F-8A17-CB7A177D674D}" destId="{45CCA500-4AC3-4DF0-B4F0-6FB688AE2FA3}" srcOrd="0" destOrd="0" parTransId="{4DF6311A-1B71-4F10-9891-DF7014670177}" sibTransId="{CA1BF237-898A-4B18-B5F8-3979A28CDB5B}"/>
    <dgm:cxn modelId="{D91F8B43-7610-4AA2-BFD3-1C9A27193A16}" srcId="{47B1A332-151B-4146-8C68-31B2D9923504}" destId="{EED113D7-68C9-47AE-B84C-E6EC4AC23767}" srcOrd="0" destOrd="0" parTransId="{D87C9844-A4EA-43CE-BD53-09761BF46B84}" sibTransId="{E23F117F-65B9-42AA-9247-5A00648D767B}"/>
    <dgm:cxn modelId="{932E3F6B-D0B5-467F-929F-873F15D2C555}" type="presOf" srcId="{45CCA500-4AC3-4DF0-B4F0-6FB688AE2FA3}" destId="{0E3286C0-A0D8-4162-859E-3634E15796F2}" srcOrd="0" destOrd="0" presId="urn:microsoft.com/office/officeart/2005/8/layout/vList6"/>
    <dgm:cxn modelId="{2AD58ED2-B8E7-4576-84AB-DCBC2A202584}" type="presOf" srcId="{881F903D-0214-4A5F-8A17-CB7A177D674D}" destId="{BD955E3A-3242-4333-A7F5-FC88DBB413DF}" srcOrd="0" destOrd="0" presId="urn:microsoft.com/office/officeart/2005/8/layout/vList6"/>
    <dgm:cxn modelId="{C871E7E2-961B-4D16-9BCF-F8697E817229}" srcId="{EED113D7-68C9-47AE-B84C-E6EC4AC23767}" destId="{4F43F18C-7FBF-4EB0-A186-F6A066B3CB33}" srcOrd="0" destOrd="0" parTransId="{788CE253-E530-4AFD-9496-599CE9D7BB81}" sibTransId="{36A893B1-8D58-4F73-AAD4-E964EFFE5D55}"/>
    <dgm:cxn modelId="{F27863BB-776B-4014-8A04-4A2B87DE7605}" type="presParOf" srcId="{634C9343-CF42-472E-9B67-154585453EF6}" destId="{A48CC1A6-82A5-433C-A192-D2B3A4CC0217}" srcOrd="0" destOrd="0" presId="urn:microsoft.com/office/officeart/2005/8/layout/vList6"/>
    <dgm:cxn modelId="{DEC04FC5-72BE-4B69-9E71-2377A6370648}" type="presParOf" srcId="{A48CC1A6-82A5-433C-A192-D2B3A4CC0217}" destId="{B924E37C-682F-4959-833F-B459BD1AF724}" srcOrd="0" destOrd="0" presId="urn:microsoft.com/office/officeart/2005/8/layout/vList6"/>
    <dgm:cxn modelId="{2455DC01-FEF0-4523-BD8E-730063FA6572}" type="presParOf" srcId="{A48CC1A6-82A5-433C-A192-D2B3A4CC0217}" destId="{982D496F-9FF2-4D4A-A4C3-ABA9F4EFD7FF}" srcOrd="1" destOrd="0" presId="urn:microsoft.com/office/officeart/2005/8/layout/vList6"/>
    <dgm:cxn modelId="{B4A9A112-6E83-4B64-A6BF-4B514AC5452F}" type="presParOf" srcId="{634C9343-CF42-472E-9B67-154585453EF6}" destId="{10E2E044-62B0-4887-B987-BAB01D4FEEC5}" srcOrd="1" destOrd="0" presId="urn:microsoft.com/office/officeart/2005/8/layout/vList6"/>
    <dgm:cxn modelId="{3F1F769A-B9D4-4658-8EC6-E64B1760258F}" type="presParOf" srcId="{634C9343-CF42-472E-9B67-154585453EF6}" destId="{1A1599C8-263A-40DD-BF26-C5B119F01172}" srcOrd="2" destOrd="0" presId="urn:microsoft.com/office/officeart/2005/8/layout/vList6"/>
    <dgm:cxn modelId="{46CD8E45-0607-4E83-B956-2F55409974BC}" type="presParOf" srcId="{1A1599C8-263A-40DD-BF26-C5B119F01172}" destId="{BD955E3A-3242-4333-A7F5-FC88DBB413DF}" srcOrd="0" destOrd="0" presId="urn:microsoft.com/office/officeart/2005/8/layout/vList6"/>
    <dgm:cxn modelId="{3148E6BE-E1D2-4581-88DF-2BDF299CC6F9}" type="presParOf" srcId="{1A1599C8-263A-40DD-BF26-C5B119F01172}" destId="{0E3286C0-A0D8-4162-859E-3634E15796F2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CB8A80-9E65-4DBE-9373-2A83B1FD4B06}">
      <dsp:nvSpPr>
        <dsp:cNvPr id="0" name=""/>
        <dsp:cNvSpPr/>
      </dsp:nvSpPr>
      <dsp:spPr>
        <a:xfrm rot="5400000">
          <a:off x="-175740" y="176059"/>
          <a:ext cx="1171603" cy="82012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/>
            <a:t>1</a:t>
          </a:r>
        </a:p>
      </dsp:txBody>
      <dsp:txXfrm rot="-5400000">
        <a:off x="1" y="410379"/>
        <a:ext cx="820122" cy="351481"/>
      </dsp:txXfrm>
    </dsp:sp>
    <dsp:sp modelId="{0BAA60DB-516A-4712-8777-0ADC18A0616A}">
      <dsp:nvSpPr>
        <dsp:cNvPr id="0" name=""/>
        <dsp:cNvSpPr/>
      </dsp:nvSpPr>
      <dsp:spPr>
        <a:xfrm rot="5400000">
          <a:off x="3077290" y="-2256848"/>
          <a:ext cx="761542" cy="527587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«Объяснение»</a:t>
          </a:r>
        </a:p>
      </dsp:txBody>
      <dsp:txXfrm rot="-5400000">
        <a:off x="820123" y="37494"/>
        <a:ext cx="5238702" cy="687192"/>
      </dsp:txXfrm>
    </dsp:sp>
    <dsp:sp modelId="{2DE9FAAE-CEBC-438A-9EA8-BC99284DD706}">
      <dsp:nvSpPr>
        <dsp:cNvPr id="0" name=""/>
        <dsp:cNvSpPr/>
      </dsp:nvSpPr>
      <dsp:spPr>
        <a:xfrm rot="5400000">
          <a:off x="-175740" y="1145998"/>
          <a:ext cx="1171603" cy="82012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/>
            <a:t>2</a:t>
          </a:r>
        </a:p>
      </dsp:txBody>
      <dsp:txXfrm rot="-5400000">
        <a:off x="1" y="1380318"/>
        <a:ext cx="820122" cy="351481"/>
      </dsp:txXfrm>
    </dsp:sp>
    <dsp:sp modelId="{88ED2ADC-A824-4C2F-B253-C3FBCA6B8B55}">
      <dsp:nvSpPr>
        <dsp:cNvPr id="0" name=""/>
        <dsp:cNvSpPr/>
      </dsp:nvSpPr>
      <dsp:spPr>
        <a:xfrm rot="5400000">
          <a:off x="3077290" y="-1286909"/>
          <a:ext cx="761542" cy="527587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«Показ»</a:t>
          </a:r>
        </a:p>
      </dsp:txBody>
      <dsp:txXfrm rot="-5400000">
        <a:off x="820123" y="1007433"/>
        <a:ext cx="5238702" cy="687192"/>
      </dsp:txXfrm>
    </dsp:sp>
    <dsp:sp modelId="{C6B2F739-875C-4178-A87F-8340DC49117D}">
      <dsp:nvSpPr>
        <dsp:cNvPr id="0" name=""/>
        <dsp:cNvSpPr/>
      </dsp:nvSpPr>
      <dsp:spPr>
        <a:xfrm rot="5400000">
          <a:off x="-175740" y="2115937"/>
          <a:ext cx="1171603" cy="82012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/>
            <a:t>3</a:t>
          </a:r>
        </a:p>
      </dsp:txBody>
      <dsp:txXfrm rot="-5400000">
        <a:off x="1" y="2350257"/>
        <a:ext cx="820122" cy="351481"/>
      </dsp:txXfrm>
    </dsp:sp>
    <dsp:sp modelId="{95D4C845-6173-45A1-A796-92776B6119BD}">
      <dsp:nvSpPr>
        <dsp:cNvPr id="0" name=""/>
        <dsp:cNvSpPr/>
      </dsp:nvSpPr>
      <dsp:spPr>
        <a:xfrm rot="5400000">
          <a:off x="3077290" y="-316970"/>
          <a:ext cx="761542" cy="527587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«Совместная конструктивная деятельность»</a:t>
          </a:r>
        </a:p>
      </dsp:txBody>
      <dsp:txXfrm rot="-5400000">
        <a:off x="820123" y="1977372"/>
        <a:ext cx="5238702" cy="6871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C03175-A6AD-42C3-9300-B23B39F24076}">
      <dsp:nvSpPr>
        <dsp:cNvPr id="0" name=""/>
        <dsp:cNvSpPr/>
      </dsp:nvSpPr>
      <dsp:spPr>
        <a:xfrm>
          <a:off x="6202" y="218372"/>
          <a:ext cx="1853784" cy="11122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kern="1200" dirty="0"/>
            <a:t>Выявление и формулировка проблемы в профессиональной деятельности молодого специалиста.</a:t>
          </a:r>
        </a:p>
      </dsp:txBody>
      <dsp:txXfrm>
        <a:off x="38779" y="250949"/>
        <a:ext cx="1788630" cy="1047116"/>
      </dsp:txXfrm>
    </dsp:sp>
    <dsp:sp modelId="{0570B864-D0CC-4C9D-8242-24D3229E4AE6}">
      <dsp:nvSpPr>
        <dsp:cNvPr id="0" name=""/>
        <dsp:cNvSpPr/>
      </dsp:nvSpPr>
      <dsp:spPr>
        <a:xfrm>
          <a:off x="2023119" y="544638"/>
          <a:ext cx="393002" cy="4597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900" kern="1200"/>
        </a:p>
      </dsp:txBody>
      <dsp:txXfrm>
        <a:off x="2023119" y="636586"/>
        <a:ext cx="275101" cy="275842"/>
      </dsp:txXfrm>
    </dsp:sp>
    <dsp:sp modelId="{D1ABB8D3-0D8A-42C5-AEAE-15EE8A0702C2}">
      <dsp:nvSpPr>
        <dsp:cNvPr id="0" name=""/>
        <dsp:cNvSpPr/>
      </dsp:nvSpPr>
      <dsp:spPr>
        <a:xfrm>
          <a:off x="2601499" y="218372"/>
          <a:ext cx="1853784" cy="11122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kern="1200" dirty="0"/>
            <a:t>Аналитический отчет  по затруднениям молодого специалиста. </a:t>
          </a:r>
        </a:p>
        <a:p>
          <a:pPr lvl="0" algn="ctr">
            <a:buNone/>
          </a:pPr>
          <a:endParaRPr lang="ru-RU" sz="1200" kern="1200" dirty="0"/>
        </a:p>
      </dsp:txBody>
      <dsp:txXfrm>
        <a:off x="2634076" y="250949"/>
        <a:ext cx="1788630" cy="1047116"/>
      </dsp:txXfrm>
    </dsp:sp>
    <dsp:sp modelId="{F7FFC206-8F88-4290-9847-7A8100AF7E3D}">
      <dsp:nvSpPr>
        <dsp:cNvPr id="0" name=""/>
        <dsp:cNvSpPr/>
      </dsp:nvSpPr>
      <dsp:spPr>
        <a:xfrm>
          <a:off x="4618417" y="544638"/>
          <a:ext cx="393002" cy="4597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900" kern="1200"/>
        </a:p>
      </dsp:txBody>
      <dsp:txXfrm>
        <a:off x="4618417" y="636586"/>
        <a:ext cx="275101" cy="275842"/>
      </dsp:txXfrm>
    </dsp:sp>
    <dsp:sp modelId="{39441653-7848-4770-BCE2-3715FD3001CE}">
      <dsp:nvSpPr>
        <dsp:cNvPr id="0" name=""/>
        <dsp:cNvSpPr/>
      </dsp:nvSpPr>
      <dsp:spPr>
        <a:xfrm>
          <a:off x="5196797" y="218372"/>
          <a:ext cx="1853784" cy="11122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kern="1200" dirty="0"/>
            <a:t>Создания кейса по решению  педагогических задач.</a:t>
          </a:r>
        </a:p>
      </dsp:txBody>
      <dsp:txXfrm>
        <a:off x="5229374" y="250949"/>
        <a:ext cx="1788630" cy="1047116"/>
      </dsp:txXfrm>
    </dsp:sp>
    <dsp:sp modelId="{6082A35A-2C0F-4295-9E98-96CFCADC9CF2}">
      <dsp:nvSpPr>
        <dsp:cNvPr id="0" name=""/>
        <dsp:cNvSpPr/>
      </dsp:nvSpPr>
      <dsp:spPr>
        <a:xfrm rot="5400000">
          <a:off x="5927188" y="1460408"/>
          <a:ext cx="393002" cy="4597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900" kern="1200"/>
        </a:p>
      </dsp:txBody>
      <dsp:txXfrm rot="-5400000">
        <a:off x="5985769" y="1493776"/>
        <a:ext cx="275842" cy="275101"/>
      </dsp:txXfrm>
    </dsp:sp>
    <dsp:sp modelId="{D1898893-0A41-4D57-A67E-B939F2182D86}">
      <dsp:nvSpPr>
        <dsp:cNvPr id="0" name=""/>
        <dsp:cNvSpPr/>
      </dsp:nvSpPr>
      <dsp:spPr>
        <a:xfrm>
          <a:off x="5196797" y="2072156"/>
          <a:ext cx="1853784" cy="11122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kern="1200" dirty="0"/>
            <a:t>Тренировочные практические занятия.</a:t>
          </a:r>
        </a:p>
        <a:p>
          <a:pPr lvl="0" algn="ctr">
            <a:buNone/>
          </a:pPr>
          <a:endParaRPr lang="ru-RU" sz="1200" kern="1200" dirty="0"/>
        </a:p>
      </dsp:txBody>
      <dsp:txXfrm>
        <a:off x="5229374" y="2104733"/>
        <a:ext cx="1788630" cy="1047116"/>
      </dsp:txXfrm>
    </dsp:sp>
    <dsp:sp modelId="{A33AE38C-D5E0-4C88-86A9-3D1B8F47021E}">
      <dsp:nvSpPr>
        <dsp:cNvPr id="0" name=""/>
        <dsp:cNvSpPr/>
      </dsp:nvSpPr>
      <dsp:spPr>
        <a:xfrm rot="10800000">
          <a:off x="4640662" y="2398422"/>
          <a:ext cx="393002" cy="4597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900" kern="1200"/>
        </a:p>
      </dsp:txBody>
      <dsp:txXfrm rot="10800000">
        <a:off x="4758563" y="2490370"/>
        <a:ext cx="275101" cy="275842"/>
      </dsp:txXfrm>
    </dsp:sp>
    <dsp:sp modelId="{C495FB40-8204-4154-9418-572B7FE4B8C8}">
      <dsp:nvSpPr>
        <dsp:cNvPr id="0" name=""/>
        <dsp:cNvSpPr/>
      </dsp:nvSpPr>
      <dsp:spPr>
        <a:xfrm>
          <a:off x="2601499" y="2072156"/>
          <a:ext cx="1853784" cy="11122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Апробация полученных теоретический знаний.</a:t>
          </a:r>
        </a:p>
      </dsp:txBody>
      <dsp:txXfrm>
        <a:off x="2634076" y="2104733"/>
        <a:ext cx="1788630" cy="1047116"/>
      </dsp:txXfrm>
    </dsp:sp>
    <dsp:sp modelId="{D40A1D5C-083D-4317-AAA3-52E40D6BFA73}">
      <dsp:nvSpPr>
        <dsp:cNvPr id="0" name=""/>
        <dsp:cNvSpPr/>
      </dsp:nvSpPr>
      <dsp:spPr>
        <a:xfrm rot="10800000">
          <a:off x="2045364" y="2398422"/>
          <a:ext cx="393002" cy="4597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900" kern="1200"/>
        </a:p>
      </dsp:txBody>
      <dsp:txXfrm rot="10800000">
        <a:off x="2163265" y="2490370"/>
        <a:ext cx="275101" cy="275842"/>
      </dsp:txXfrm>
    </dsp:sp>
    <dsp:sp modelId="{816BF8F2-3571-401C-9580-179FF7B77CF7}">
      <dsp:nvSpPr>
        <dsp:cNvPr id="0" name=""/>
        <dsp:cNvSpPr/>
      </dsp:nvSpPr>
      <dsp:spPr>
        <a:xfrm>
          <a:off x="6202" y="2072156"/>
          <a:ext cx="1853784" cy="11122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Активное</a:t>
          </a:r>
          <a:r>
            <a:rPr lang="ru-RU" sz="1200" kern="1200" baseline="0" dirty="0"/>
            <a:t> слушание молодого специалиста.</a:t>
          </a:r>
          <a:endParaRPr lang="ru-RU" sz="1200" kern="1200" dirty="0"/>
        </a:p>
      </dsp:txBody>
      <dsp:txXfrm>
        <a:off x="38779" y="2104733"/>
        <a:ext cx="1788630" cy="1047116"/>
      </dsp:txXfrm>
    </dsp:sp>
    <dsp:sp modelId="{229ABBD6-5CB4-4BBB-8DE0-DA9804509532}">
      <dsp:nvSpPr>
        <dsp:cNvPr id="0" name=""/>
        <dsp:cNvSpPr/>
      </dsp:nvSpPr>
      <dsp:spPr>
        <a:xfrm rot="5400000">
          <a:off x="736593" y="3314192"/>
          <a:ext cx="393002" cy="4597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900" kern="1200"/>
        </a:p>
      </dsp:txBody>
      <dsp:txXfrm rot="-5400000">
        <a:off x="795174" y="3347560"/>
        <a:ext cx="275842" cy="275101"/>
      </dsp:txXfrm>
    </dsp:sp>
    <dsp:sp modelId="{530721B8-A388-4309-B12E-EE1A5A2EA51F}">
      <dsp:nvSpPr>
        <dsp:cNvPr id="0" name=""/>
        <dsp:cNvSpPr/>
      </dsp:nvSpPr>
      <dsp:spPr>
        <a:xfrm>
          <a:off x="6202" y="3925940"/>
          <a:ext cx="1853784" cy="11122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Анализ и самоанализ образовательного процесса и его результатов.</a:t>
          </a:r>
        </a:p>
      </dsp:txBody>
      <dsp:txXfrm>
        <a:off x="38779" y="3958517"/>
        <a:ext cx="1788630" cy="1047116"/>
      </dsp:txXfrm>
    </dsp:sp>
    <dsp:sp modelId="{08D190CE-4422-4959-82E2-A96A43A52CB7}">
      <dsp:nvSpPr>
        <dsp:cNvPr id="0" name=""/>
        <dsp:cNvSpPr/>
      </dsp:nvSpPr>
      <dsp:spPr>
        <a:xfrm>
          <a:off x="2023119" y="4252206"/>
          <a:ext cx="393002" cy="4597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900" kern="1200"/>
        </a:p>
      </dsp:txBody>
      <dsp:txXfrm>
        <a:off x="2023119" y="4344154"/>
        <a:ext cx="275101" cy="275842"/>
      </dsp:txXfrm>
    </dsp:sp>
    <dsp:sp modelId="{E42809AC-93CE-4C99-BFD2-972230457EE0}">
      <dsp:nvSpPr>
        <dsp:cNvPr id="0" name=""/>
        <dsp:cNvSpPr/>
      </dsp:nvSpPr>
      <dsp:spPr>
        <a:xfrm>
          <a:off x="2601499" y="3925940"/>
          <a:ext cx="1853784" cy="11122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kern="1200" dirty="0"/>
            <a:t>Внесение коррективов в образовательную деятельность.</a:t>
          </a:r>
        </a:p>
      </dsp:txBody>
      <dsp:txXfrm>
        <a:off x="2634076" y="3958517"/>
        <a:ext cx="1788630" cy="1047116"/>
      </dsp:txXfrm>
    </dsp:sp>
    <dsp:sp modelId="{0BFAE795-DE64-4541-9903-7A828DDF00E0}">
      <dsp:nvSpPr>
        <dsp:cNvPr id="0" name=""/>
        <dsp:cNvSpPr/>
      </dsp:nvSpPr>
      <dsp:spPr>
        <a:xfrm>
          <a:off x="4618417" y="4252206"/>
          <a:ext cx="393002" cy="4597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900" kern="1200"/>
        </a:p>
      </dsp:txBody>
      <dsp:txXfrm>
        <a:off x="4618417" y="4344154"/>
        <a:ext cx="275101" cy="275842"/>
      </dsp:txXfrm>
    </dsp:sp>
    <dsp:sp modelId="{124497A3-12AF-4198-AD9D-2318FC615BA1}">
      <dsp:nvSpPr>
        <dsp:cNvPr id="0" name=""/>
        <dsp:cNvSpPr/>
      </dsp:nvSpPr>
      <dsp:spPr>
        <a:xfrm>
          <a:off x="5196797" y="3925940"/>
          <a:ext cx="1853784" cy="11122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Определение перспектив развития образовательной деятельности.</a:t>
          </a:r>
        </a:p>
      </dsp:txBody>
      <dsp:txXfrm>
        <a:off x="5229374" y="3958517"/>
        <a:ext cx="1788630" cy="10471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2D496F-9FF2-4D4A-A4C3-ABA9F4EFD7FF}">
      <dsp:nvSpPr>
        <dsp:cNvPr id="0" name=""/>
        <dsp:cNvSpPr/>
      </dsp:nvSpPr>
      <dsp:spPr>
        <a:xfrm>
          <a:off x="3168352" y="213"/>
          <a:ext cx="4752528" cy="83422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/>
            <a:t>Систематический мониторинг реализации деятельности, подбор новых механизмов реализации.</a:t>
          </a:r>
        </a:p>
      </dsp:txBody>
      <dsp:txXfrm>
        <a:off x="3168352" y="104491"/>
        <a:ext cx="4439694" cy="625669"/>
      </dsp:txXfrm>
    </dsp:sp>
    <dsp:sp modelId="{B924E37C-682F-4959-833F-B459BD1AF724}">
      <dsp:nvSpPr>
        <dsp:cNvPr id="0" name=""/>
        <dsp:cNvSpPr/>
      </dsp:nvSpPr>
      <dsp:spPr>
        <a:xfrm>
          <a:off x="0" y="213"/>
          <a:ext cx="3168352" cy="8342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Отсутствие прогнозированных конечных результатов деятельности молодого специалиста</a:t>
          </a:r>
        </a:p>
      </dsp:txBody>
      <dsp:txXfrm>
        <a:off x="40724" y="40937"/>
        <a:ext cx="3086904" cy="752777"/>
      </dsp:txXfrm>
    </dsp:sp>
    <dsp:sp modelId="{0E3286C0-A0D8-4162-859E-3634E15796F2}">
      <dsp:nvSpPr>
        <dsp:cNvPr id="0" name=""/>
        <dsp:cNvSpPr/>
      </dsp:nvSpPr>
      <dsp:spPr>
        <a:xfrm>
          <a:off x="3168352" y="917862"/>
          <a:ext cx="4752528" cy="83422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/>
            <a:t>Привлечение педагога к планированию, проведению мероприятий. Развитие системы мотивации педагогов.</a:t>
          </a:r>
        </a:p>
      </dsp:txBody>
      <dsp:txXfrm>
        <a:off x="3168352" y="1022140"/>
        <a:ext cx="4439694" cy="625669"/>
      </dsp:txXfrm>
    </dsp:sp>
    <dsp:sp modelId="{BD955E3A-3242-4333-A7F5-FC88DBB413DF}">
      <dsp:nvSpPr>
        <dsp:cNvPr id="0" name=""/>
        <dsp:cNvSpPr/>
      </dsp:nvSpPr>
      <dsp:spPr>
        <a:xfrm>
          <a:off x="0" y="917862"/>
          <a:ext cx="3168352" cy="8342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Низкий уровень активности педагога при участии в различных конкурсах, мероприятиях, проектах и т.д.</a:t>
          </a:r>
        </a:p>
      </dsp:txBody>
      <dsp:txXfrm>
        <a:off x="40724" y="958586"/>
        <a:ext cx="3086904" cy="75277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2D496F-9FF2-4D4A-A4C3-ABA9F4EFD7FF}">
      <dsp:nvSpPr>
        <dsp:cNvPr id="0" name=""/>
        <dsp:cNvSpPr/>
      </dsp:nvSpPr>
      <dsp:spPr>
        <a:xfrm>
          <a:off x="3168352" y="222"/>
          <a:ext cx="4752528" cy="86850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/>
            <a:t>Оптимизация направлений деятельности, привлеченных к реализации наставничества.</a:t>
          </a:r>
        </a:p>
      </dsp:txBody>
      <dsp:txXfrm>
        <a:off x="3168352" y="108785"/>
        <a:ext cx="4426838" cy="651380"/>
      </dsp:txXfrm>
    </dsp:sp>
    <dsp:sp modelId="{B924E37C-682F-4959-833F-B459BD1AF724}">
      <dsp:nvSpPr>
        <dsp:cNvPr id="0" name=""/>
        <dsp:cNvSpPr/>
      </dsp:nvSpPr>
      <dsp:spPr>
        <a:xfrm>
          <a:off x="0" y="0"/>
          <a:ext cx="3168352" cy="8685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Перегруженность педагогов – наставников, недостаточность временного ресурса</a:t>
          </a:r>
        </a:p>
      </dsp:txBody>
      <dsp:txXfrm>
        <a:off x="42397" y="42397"/>
        <a:ext cx="3083558" cy="783712"/>
      </dsp:txXfrm>
    </dsp:sp>
    <dsp:sp modelId="{0E3286C0-A0D8-4162-859E-3634E15796F2}">
      <dsp:nvSpPr>
        <dsp:cNvPr id="0" name=""/>
        <dsp:cNvSpPr/>
      </dsp:nvSpPr>
      <dsp:spPr>
        <a:xfrm>
          <a:off x="3168352" y="955580"/>
          <a:ext cx="4752528" cy="86850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/>
            <a:t>Привлечение педагога к планированию, проведению мероприятий. Развитие системы мотивации педагогов.</a:t>
          </a:r>
        </a:p>
      </dsp:txBody>
      <dsp:txXfrm>
        <a:off x="3168352" y="1064143"/>
        <a:ext cx="4426838" cy="651380"/>
      </dsp:txXfrm>
    </dsp:sp>
    <dsp:sp modelId="{BD955E3A-3242-4333-A7F5-FC88DBB413DF}">
      <dsp:nvSpPr>
        <dsp:cNvPr id="0" name=""/>
        <dsp:cNvSpPr/>
      </dsp:nvSpPr>
      <dsp:spPr>
        <a:xfrm>
          <a:off x="0" y="955580"/>
          <a:ext cx="3168352" cy="8685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 dirty="0"/>
        </a:p>
      </dsp:txBody>
      <dsp:txXfrm>
        <a:off x="42397" y="997977"/>
        <a:ext cx="3083558" cy="7837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8CEB22-8749-46D3-A057-4FE9B37070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7FA0A61-90DC-45DC-B01F-226367F145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F9490C6-2AEE-4F45-BFB7-0CAE4E69A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82C99-1BDC-4496-9F7E-7F3E99EFCF1E}" type="datetimeFigureOut">
              <a:rPr lang="ru-RU" smtClean="0"/>
              <a:t>16.11.2025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B3B12CD-A23F-40C3-BDD2-1988F370F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7C84965-51A6-43EF-A547-FCBF5BECE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A7116-3AD8-4812-8FB9-733A68155060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5A1B3EA-1923-428E-A5E0-25789CAA1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31B9759-6441-4C0A-9C1D-58E9BC60BA30}"/>
              </a:ext>
            </a:extLst>
          </p:cNvPr>
          <p:cNvSpPr/>
          <p:nvPr/>
        </p:nvSpPr>
        <p:spPr>
          <a:xfrm>
            <a:off x="200892" y="237837"/>
            <a:ext cx="8749145" cy="6382327"/>
          </a:xfrm>
          <a:prstGeom prst="rect">
            <a:avLst/>
          </a:prstGeom>
          <a:noFill/>
          <a:ln w="666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30E932C-F99F-42C3-968E-D095F306F6F5}"/>
              </a:ext>
            </a:extLst>
          </p:cNvPr>
          <p:cNvSpPr/>
          <p:nvPr/>
        </p:nvSpPr>
        <p:spPr>
          <a:xfrm>
            <a:off x="4029942" y="1657786"/>
            <a:ext cx="3484418" cy="4253055"/>
          </a:xfrm>
          <a:custGeom>
            <a:avLst/>
            <a:gdLst>
              <a:gd name="connsiteX0" fmla="*/ 0 w 11665527"/>
              <a:gd name="connsiteY0" fmla="*/ 0 h 2378073"/>
              <a:gd name="connsiteX1" fmla="*/ 11665527 w 11665527"/>
              <a:gd name="connsiteY1" fmla="*/ 0 h 2378073"/>
              <a:gd name="connsiteX2" fmla="*/ 11665527 w 11665527"/>
              <a:gd name="connsiteY2" fmla="*/ 2378073 h 2378073"/>
              <a:gd name="connsiteX3" fmla="*/ 0 w 11665527"/>
              <a:gd name="connsiteY3" fmla="*/ 2378073 h 2378073"/>
              <a:gd name="connsiteX4" fmla="*/ 0 w 11665527"/>
              <a:gd name="connsiteY4" fmla="*/ 0 h 2378073"/>
              <a:gd name="connsiteX0" fmla="*/ 0 w 11665527"/>
              <a:gd name="connsiteY0" fmla="*/ 572655 h 2950728"/>
              <a:gd name="connsiteX1" fmla="*/ 9698181 w 11665527"/>
              <a:gd name="connsiteY1" fmla="*/ 0 h 2950728"/>
              <a:gd name="connsiteX2" fmla="*/ 11665527 w 11665527"/>
              <a:gd name="connsiteY2" fmla="*/ 2950728 h 2950728"/>
              <a:gd name="connsiteX3" fmla="*/ 0 w 11665527"/>
              <a:gd name="connsiteY3" fmla="*/ 2950728 h 2950728"/>
              <a:gd name="connsiteX4" fmla="*/ 0 w 11665527"/>
              <a:gd name="connsiteY4" fmla="*/ 572655 h 2950728"/>
              <a:gd name="connsiteX0" fmla="*/ 0 w 10178473"/>
              <a:gd name="connsiteY0" fmla="*/ 572655 h 4253055"/>
              <a:gd name="connsiteX1" fmla="*/ 9698181 w 10178473"/>
              <a:gd name="connsiteY1" fmla="*/ 0 h 4253055"/>
              <a:gd name="connsiteX2" fmla="*/ 10178473 w 10178473"/>
              <a:gd name="connsiteY2" fmla="*/ 4253055 h 4253055"/>
              <a:gd name="connsiteX3" fmla="*/ 0 w 10178473"/>
              <a:gd name="connsiteY3" fmla="*/ 2950728 h 4253055"/>
              <a:gd name="connsiteX4" fmla="*/ 0 w 10178473"/>
              <a:gd name="connsiteY4" fmla="*/ 572655 h 4253055"/>
              <a:gd name="connsiteX0" fmla="*/ 0 w 10178473"/>
              <a:gd name="connsiteY0" fmla="*/ 572655 h 4253055"/>
              <a:gd name="connsiteX1" fmla="*/ 9698181 w 10178473"/>
              <a:gd name="connsiteY1" fmla="*/ 0 h 4253055"/>
              <a:gd name="connsiteX2" fmla="*/ 10178473 w 10178473"/>
              <a:gd name="connsiteY2" fmla="*/ 4253055 h 4253055"/>
              <a:gd name="connsiteX3" fmla="*/ 6040582 w 10178473"/>
              <a:gd name="connsiteY3" fmla="*/ 4114510 h 4253055"/>
              <a:gd name="connsiteX4" fmla="*/ 0 w 10178473"/>
              <a:gd name="connsiteY4" fmla="*/ 572655 h 4253055"/>
              <a:gd name="connsiteX0" fmla="*/ 0 w 4645891"/>
              <a:gd name="connsiteY0" fmla="*/ 572655 h 4253055"/>
              <a:gd name="connsiteX1" fmla="*/ 4165599 w 4645891"/>
              <a:gd name="connsiteY1" fmla="*/ 0 h 4253055"/>
              <a:gd name="connsiteX2" fmla="*/ 4645891 w 4645891"/>
              <a:gd name="connsiteY2" fmla="*/ 4253055 h 4253055"/>
              <a:gd name="connsiteX3" fmla="*/ 508000 w 4645891"/>
              <a:gd name="connsiteY3" fmla="*/ 4114510 h 4253055"/>
              <a:gd name="connsiteX4" fmla="*/ 0 w 4645891"/>
              <a:gd name="connsiteY4" fmla="*/ 572655 h 425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45891" h="4253055">
                <a:moveTo>
                  <a:pt x="0" y="572655"/>
                </a:moveTo>
                <a:lnTo>
                  <a:pt x="4165599" y="0"/>
                </a:lnTo>
                <a:lnTo>
                  <a:pt x="4645891" y="4253055"/>
                </a:lnTo>
                <a:lnTo>
                  <a:pt x="508000" y="4114510"/>
                </a:lnTo>
                <a:lnTo>
                  <a:pt x="0" y="572655"/>
                </a:lnTo>
                <a:close/>
              </a:path>
            </a:pathLst>
          </a:custGeom>
          <a:solidFill>
            <a:schemeClr val="bg1">
              <a:alpha val="62000"/>
            </a:schemeClr>
          </a:solidFill>
          <a:ln w="666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857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37A1DC-E9F6-4771-B914-5BB7A72A5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50E4533-3532-43A7-86D6-18006E42CF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B61F5B7-400B-4E85-99CC-9EF606514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82C99-1BDC-4496-9F7E-7F3E99EFCF1E}" type="datetimeFigureOut">
              <a:rPr lang="ru-RU" smtClean="0"/>
              <a:t>16.11.2025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F429974-CD57-43EB-AE7A-B52ECFCE3B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FF50E48-7119-4DDB-81B8-320746072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A7116-3AD8-4812-8FB9-733A681550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7439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6F816DB-7D02-49F5-85AB-E6BA42075E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D6A5790-C829-4EE1-AD6F-01BA6DC9F5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19600BA-5BD8-4307-99EE-D80F582ED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82C99-1BDC-4496-9F7E-7F3E99EFCF1E}" type="datetimeFigureOut">
              <a:rPr lang="ru-RU" smtClean="0"/>
              <a:t>16.11.2025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C23D15-822C-46C4-8D40-87B314BD2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A1FCFAB-A41B-4057-85E2-9DE066AC4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A7116-3AD8-4812-8FB9-733A681550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0573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CA7431-21BB-4C79-9C36-338726888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3DF6F9-DDA6-4CBF-99BA-5A4E65492E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3D6F73-6CCA-442D-8B43-D5025378E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82C99-1BDC-4496-9F7E-7F3E99EFCF1E}" type="datetimeFigureOut">
              <a:rPr lang="ru-RU" smtClean="0"/>
              <a:t>16.11.2025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1EE6112-7151-49A5-B799-CCB8DD629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7D6978-094A-408B-8C4A-CD8E52ED8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A7116-3AD8-4812-8FB9-733A681550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4962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2760DB-51AC-4704-BE8A-526623F72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2DB436E-A489-45ED-9C76-754863275E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DB7CA72-7539-4D17-B2B1-F8D07FD74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82C99-1BDC-4496-9F7E-7F3E99EFCF1E}" type="datetimeFigureOut">
              <a:rPr lang="ru-RU" smtClean="0"/>
              <a:t>16.11.2025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E9238F8-7715-4AD9-B9E7-B692EE5B1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C024DC-423A-4169-94E8-8D7794A58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A7116-3AD8-4812-8FB9-733A681550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323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BB7664-8B0E-4E4D-AC09-B82BDA4D6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524B03-0F7A-4670-A634-18AB0A141F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AFFD17F-8565-4CF3-B17D-868344480D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5E76164-8D9B-4B74-BC01-73FADB41C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82C99-1BDC-4496-9F7E-7F3E99EFCF1E}" type="datetimeFigureOut">
              <a:rPr lang="ru-RU" smtClean="0"/>
              <a:t>16.11.2025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051D213-6FB8-4093-9090-D96B5F254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E127C5F-702D-4BD9-912D-BA6BAEAFC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A7116-3AD8-4812-8FB9-733A681550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438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E0689E-4118-4BA3-8472-E4D1ACC23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EC6A38F-A9A0-481D-89BD-BC1076213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35CD21E-F100-4E92-8AF1-55A52CC2A6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216368B-883D-49E5-AFE2-E53016D820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0789A56-B14D-42FA-919E-8AB94A8289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DE0DE55-BF36-469E-894A-3AE8F0F3D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82C99-1BDC-4496-9F7E-7F3E99EFCF1E}" type="datetimeFigureOut">
              <a:rPr lang="ru-RU" smtClean="0"/>
              <a:t>16.11.2025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FC45B7B-7B37-45E8-B032-FCDAA3E4B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E6E9A09-0CDD-4808-8C86-6C03849EE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A7116-3AD8-4812-8FB9-733A681550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602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004ABF-4D3A-42BA-923E-5BC13B580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DD6B723-40B5-4E71-9C34-A0A5C3C5B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82C99-1BDC-4496-9F7E-7F3E99EFCF1E}" type="datetimeFigureOut">
              <a:rPr lang="ru-RU" smtClean="0"/>
              <a:t>16.11.2025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B837806-AD95-4221-A63A-13928278D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4F2C429-35D3-4278-9B02-D76B4DEED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A7116-3AD8-4812-8FB9-733A681550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338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3BBFF43-4E55-48AE-A7E0-1CE591EBB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82C99-1BDC-4496-9F7E-7F3E99EFCF1E}" type="datetimeFigureOut">
              <a:rPr lang="ru-RU" smtClean="0"/>
              <a:t>16.11.2025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571F636-922D-44DC-8723-818C7AC3B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5115A12-5237-40C8-A363-D9E87F635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A7116-3AD8-4812-8FB9-733A681550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786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8A5993-C7ED-40BD-AF6D-FC2659035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38BDC7B-6A55-488E-9394-9BC81C80EE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855AB70-4B16-4C99-8735-F0881388E6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18A9AD7-73F7-44B5-81C7-CD4E13D2A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82C99-1BDC-4496-9F7E-7F3E99EFCF1E}" type="datetimeFigureOut">
              <a:rPr lang="ru-RU" smtClean="0"/>
              <a:t>16.11.2025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45546BF-1853-4D1D-B6FE-3CBA17991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F05954F-A376-4EB8-8BB7-B4A0DC106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A7116-3AD8-4812-8FB9-733A681550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5332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51933F-7430-4475-826C-B64CFEE99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831F1E0-44E4-4115-90B0-1D057E137C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E3C3CAB-5CD5-4D5E-9D36-29344D6641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1C28F73-C0DD-4414-BABC-C7A03397C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82C99-1BDC-4496-9F7E-7F3E99EFCF1E}" type="datetimeFigureOut">
              <a:rPr lang="ru-RU" smtClean="0"/>
              <a:t>16.11.2025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1648CFB-58B8-40D0-9908-EA8307BD6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C38A96E-D396-4F8C-8690-5BBE8803B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A7116-3AD8-4812-8FB9-733A681550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422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4F580C-0DF5-4EFE-9C98-116FD3159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330A29D-3215-4D3C-89D7-1AD3A4A71A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5E4C641-AED7-463D-94E0-CE8B52672B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B82C99-1BDC-4496-9F7E-7F3E99EFCF1E}" type="datetimeFigureOut">
              <a:rPr lang="ru-RU" smtClean="0"/>
              <a:t>16.11.2025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00E316D-0CC7-46E9-93A8-4C9227FE3C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7484C5-4B5D-42ED-BDB1-71E24ABFBE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A7116-3AD8-4812-8FB9-733A68155060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222C58A-35CB-45BF-B983-9D244B33329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1AFD3C6-F4C1-4A48-AC20-A148EC9DDA6F}"/>
              </a:ext>
            </a:extLst>
          </p:cNvPr>
          <p:cNvSpPr/>
          <p:nvPr/>
        </p:nvSpPr>
        <p:spPr>
          <a:xfrm>
            <a:off x="200892" y="237837"/>
            <a:ext cx="8749145" cy="6382327"/>
          </a:xfrm>
          <a:prstGeom prst="rect">
            <a:avLst/>
          </a:prstGeom>
          <a:noFill/>
          <a:ln w="666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4FE2073-9418-4C36-870A-0B432BD9A071}"/>
              </a:ext>
            </a:extLst>
          </p:cNvPr>
          <p:cNvSpPr/>
          <p:nvPr/>
        </p:nvSpPr>
        <p:spPr>
          <a:xfrm>
            <a:off x="315192" y="390237"/>
            <a:ext cx="8524009" cy="6102639"/>
          </a:xfrm>
          <a:prstGeom prst="rect">
            <a:avLst/>
          </a:prstGeom>
          <a:solidFill>
            <a:schemeClr val="bg1">
              <a:alpha val="79000"/>
            </a:schemeClr>
          </a:solidFill>
          <a:ln w="666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70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s3.eu-north-1.amazonaws.com/edu-sites.ru/ds44_949/fm/&#1053;&#1072;&#1089;&#1090;&#1072;&#1074;&#1085;&#1080;&#1095;&#1077;&#1089;&#1090;&#1074;&#1086;%202022-2023.pdf" TargetMode="External"/><Relationship Id="rId3" Type="http://schemas.openxmlformats.org/officeDocument/2006/relationships/hyperlink" Target="https://www.consultant.ru/document/cons_doc_LAW_8982/" TargetMode="External"/><Relationship Id="rId7" Type="http://schemas.openxmlformats.org/officeDocument/2006/relationships/hyperlink" Target="https://fgos.ru/fgos/fgos-do/" TargetMode="External"/><Relationship Id="rId2" Type="http://schemas.openxmlformats.org/officeDocument/2006/relationships/hyperlink" Target="https://www.consultant.ru/document/cons_doc_LAW_140174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base.garant.ru/70414724/53f89421bbdaf741eb2d1ecc4ddb4c33/" TargetMode="External"/><Relationship Id="rId5" Type="http://schemas.openxmlformats.org/officeDocument/2006/relationships/hyperlink" Target="https://www.consultant.ru/document/cons_doc_LAW_9959/" TargetMode="External"/><Relationship Id="rId4" Type="http://schemas.openxmlformats.org/officeDocument/2006/relationships/hyperlink" Target="https://www.consultant.ru/document/cons_doc_LAW_19558/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260648"/>
            <a:ext cx="6785992" cy="2808312"/>
          </a:xfrm>
        </p:spPr>
        <p:txBody>
          <a:bodyPr>
            <a:normAutofit fontScale="90000"/>
          </a:bodyPr>
          <a:lstStyle/>
          <a:p>
            <a:br>
              <a:rPr lang="ru-RU" sz="3600" b="1" dirty="0">
                <a:latin typeface="+mn-lt"/>
              </a:rPr>
            </a:br>
            <a:br>
              <a:rPr lang="ru-RU" sz="3600" b="1" dirty="0">
                <a:latin typeface="+mn-lt"/>
              </a:rPr>
            </a:br>
            <a:br>
              <a:rPr lang="ru-RU" sz="3600" b="1" dirty="0">
                <a:latin typeface="+mn-lt"/>
              </a:rPr>
            </a:br>
            <a:br>
              <a:rPr lang="ru-RU" sz="3600" b="1" dirty="0">
                <a:latin typeface="+mn-lt"/>
              </a:rPr>
            </a:br>
            <a:br>
              <a:rPr lang="ru-RU" sz="3600" b="1" dirty="0">
                <a:latin typeface="+mn-lt"/>
              </a:rPr>
            </a:br>
            <a:br>
              <a:rPr lang="ru-RU" sz="3600" b="1" dirty="0">
                <a:latin typeface="+mn-lt"/>
              </a:rPr>
            </a:br>
            <a:br>
              <a:rPr lang="ru-RU" sz="3600" b="1" dirty="0">
                <a:latin typeface="+mn-lt"/>
              </a:rPr>
            </a:br>
            <a:br>
              <a:rPr lang="ru-RU" sz="3600" b="1" dirty="0">
                <a:latin typeface="+mn-lt"/>
              </a:rPr>
            </a:br>
            <a:br>
              <a:rPr lang="ru-RU" sz="3600" b="1" dirty="0">
                <a:latin typeface="+mn-lt"/>
              </a:rPr>
            </a:br>
            <a:br>
              <a:rPr lang="ru-RU" sz="3600" b="1" dirty="0">
                <a:latin typeface="+mn-lt"/>
              </a:rPr>
            </a:br>
            <a:br>
              <a:rPr lang="ru-RU" sz="3600" b="1" dirty="0">
                <a:latin typeface="+mn-lt"/>
              </a:rPr>
            </a:br>
            <a:br>
              <a:rPr lang="ru-RU" sz="3600" b="1" dirty="0">
                <a:latin typeface="+mn-lt"/>
              </a:rPr>
            </a:br>
            <a:br>
              <a:rPr lang="ru-RU" sz="3600" b="1" dirty="0">
                <a:latin typeface="+mn-lt"/>
              </a:rPr>
            </a:br>
            <a:br>
              <a:rPr lang="ru-RU" sz="3600" b="1" dirty="0">
                <a:latin typeface="+mn-lt"/>
              </a:rPr>
            </a:br>
            <a:br>
              <a:rPr lang="ru-RU" sz="3600" b="1" dirty="0">
                <a:latin typeface="+mn-lt"/>
              </a:rPr>
            </a:br>
            <a:br>
              <a:rPr lang="ru-RU" sz="3600" b="1" dirty="0">
                <a:latin typeface="+mn-lt"/>
              </a:rPr>
            </a:br>
            <a:br>
              <a:rPr lang="ru-RU" sz="3600" b="1" dirty="0">
                <a:latin typeface="+mn-lt"/>
              </a:rPr>
            </a:br>
            <a:br>
              <a:rPr lang="ru-RU" sz="3600" b="1" dirty="0">
                <a:latin typeface="+mn-lt"/>
              </a:rPr>
            </a:br>
            <a:br>
              <a:rPr lang="ru-RU" sz="3600" b="1" dirty="0">
                <a:latin typeface="+mn-lt"/>
              </a:rPr>
            </a:br>
            <a:br>
              <a:rPr lang="ru-RU" sz="3600" b="1" dirty="0">
                <a:latin typeface="+mn-lt"/>
              </a:rPr>
            </a:br>
            <a:br>
              <a:rPr lang="ru-RU" sz="3600" b="1" dirty="0">
                <a:latin typeface="+mn-lt"/>
              </a:rPr>
            </a:br>
            <a:br>
              <a:rPr lang="ru-RU" sz="3600" b="1" dirty="0">
                <a:latin typeface="+mn-lt"/>
              </a:rPr>
            </a:br>
            <a:br>
              <a:rPr lang="ru-RU" sz="3600" b="1" dirty="0">
                <a:latin typeface="+mn-lt"/>
              </a:rPr>
            </a:br>
            <a:br>
              <a:rPr lang="ru-RU" sz="3600" b="1" dirty="0">
                <a:latin typeface="+mn-lt"/>
              </a:rPr>
            </a:br>
            <a:br>
              <a:rPr lang="ru-RU" sz="3600" b="1" dirty="0">
                <a:latin typeface="+mn-lt"/>
              </a:rPr>
            </a:br>
            <a:br>
              <a:rPr lang="ru-RU" sz="3600" b="1" dirty="0">
                <a:latin typeface="+mn-lt"/>
              </a:rPr>
            </a:br>
            <a:br>
              <a:rPr lang="ru-RU" sz="3600" b="1" dirty="0">
                <a:latin typeface="+mn-lt"/>
              </a:rPr>
            </a:br>
            <a:br>
              <a:rPr lang="ru-RU" sz="3600" b="1" dirty="0">
                <a:latin typeface="+mn-lt"/>
              </a:rPr>
            </a:br>
            <a:br>
              <a:rPr lang="ru-RU" sz="3600" b="1" dirty="0">
                <a:latin typeface="+mn-lt"/>
              </a:rPr>
            </a:br>
            <a:br>
              <a:rPr lang="ru-RU" sz="3600" b="1" dirty="0">
                <a:latin typeface="+mn-lt"/>
              </a:rPr>
            </a:br>
            <a:br>
              <a:rPr lang="ru-RU" sz="3600" b="1" dirty="0">
                <a:latin typeface="+mn-lt"/>
              </a:rPr>
            </a:br>
            <a:r>
              <a:rPr lang="ru-RU" sz="4400" b="1" dirty="0">
                <a:latin typeface="+mn-lt"/>
              </a:rPr>
              <a:t>Наставничество</a:t>
            </a:r>
            <a:br>
              <a:rPr lang="ru-RU" sz="3600" b="1" dirty="0">
                <a:latin typeface="+mn-lt"/>
              </a:rPr>
            </a:br>
            <a:r>
              <a:rPr lang="ru-RU" sz="3600" b="1" dirty="0"/>
              <a:t>в номинации                                                «Лучшая модель наставничества педагогических работников»</a:t>
            </a:r>
            <a:br>
              <a:rPr lang="ru-RU" b="1" dirty="0"/>
            </a:br>
            <a:endParaRPr lang="ru-RU" b="1" dirty="0"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67944" y="2636912"/>
            <a:ext cx="4896544" cy="2592288"/>
          </a:xfrm>
        </p:spPr>
        <p:txBody>
          <a:bodyPr>
            <a:normAutofit/>
          </a:bodyPr>
          <a:lstStyle/>
          <a:p>
            <a:pPr algn="r"/>
            <a:r>
              <a:rPr lang="ru-RU" dirty="0"/>
              <a:t>Подготовили:</a:t>
            </a:r>
          </a:p>
          <a:p>
            <a:pPr algn="r"/>
            <a:r>
              <a:rPr lang="ru-RU" dirty="0"/>
              <a:t>Исмаилова Анастасия Анатольевна,</a:t>
            </a:r>
          </a:p>
          <a:p>
            <a:pPr algn="r"/>
            <a:r>
              <a:rPr lang="ru-RU" dirty="0"/>
              <a:t>заместитель заведующей по УВР</a:t>
            </a:r>
          </a:p>
          <a:p>
            <a:pPr algn="r"/>
            <a:r>
              <a:rPr lang="ru-RU" dirty="0"/>
              <a:t>Савельева Инна Дамировна,</a:t>
            </a:r>
          </a:p>
          <a:p>
            <a:pPr algn="r"/>
            <a:r>
              <a:rPr lang="ru-RU" dirty="0"/>
              <a:t>воспитатель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140968"/>
            <a:ext cx="3939369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08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76671"/>
            <a:ext cx="7272808" cy="576065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268760"/>
            <a:ext cx="7886700" cy="4927402"/>
          </a:xfrm>
        </p:spPr>
        <p:txBody>
          <a:bodyPr>
            <a:normAutofit lnSpcReduction="10000"/>
          </a:bodyPr>
          <a:lstStyle/>
          <a:p>
            <a:endParaRPr lang="ru-RU" sz="1200" dirty="0"/>
          </a:p>
          <a:p>
            <a:pPr marL="0" indent="0" algn="just">
              <a:buNone/>
            </a:pPr>
            <a:r>
              <a:rPr lang="ru-RU" sz="1200" dirty="0"/>
              <a:t>          1. Проведение первичной стажировки молодого специалиста (предупреждение разочарований и конфликтов, эмоциональная поддержка педагога, укрепление веры в себя). Сюда относятся: беседа – знакомство, анкетирование и тесты для молодого воспитателя, стажировка в группе у наставника, подготовка к проведению занятий и совместной деятельности с детьми, изучение нормативно-правовой базы:</a:t>
            </a:r>
          </a:p>
          <a:p>
            <a:pPr algn="just"/>
            <a:r>
              <a:rPr lang="ru-RU" sz="1200" dirty="0"/>
              <a:t>«Закон об образовании» </a:t>
            </a:r>
            <a:r>
              <a:rPr lang="en-US" sz="1200" dirty="0">
                <a:hlinkClick r:id="rId2"/>
              </a:rPr>
              <a:t>https://www.consultant.ru/document/cons_doc_LAW_140174/</a:t>
            </a:r>
            <a:r>
              <a:rPr lang="ru-RU" sz="1200" dirty="0"/>
              <a:t> </a:t>
            </a:r>
          </a:p>
          <a:p>
            <a:pPr algn="just"/>
            <a:r>
              <a:rPr lang="ru-RU" sz="1200" dirty="0"/>
              <a:t>«Семейный кодекс» </a:t>
            </a:r>
            <a:r>
              <a:rPr lang="en-US" sz="1200" dirty="0">
                <a:hlinkClick r:id="rId3"/>
              </a:rPr>
              <a:t>https://www.consultant.ru/document/cons_doc_LAW_8982/</a:t>
            </a:r>
            <a:r>
              <a:rPr lang="ru-RU" sz="1200" dirty="0"/>
              <a:t> </a:t>
            </a:r>
          </a:p>
          <a:p>
            <a:pPr algn="just"/>
            <a:r>
              <a:rPr lang="ru-RU" sz="1200" dirty="0"/>
              <a:t>Федеральный закон «Об основных гарантиях прав ребенка» </a:t>
            </a:r>
            <a:r>
              <a:rPr lang="en-US" sz="1200" dirty="0">
                <a:hlinkClick r:id="rId4"/>
              </a:rPr>
              <a:t>https://www.consultant.ru/document/cons_doc_LAW_19558/</a:t>
            </a:r>
            <a:endParaRPr lang="ru-RU" sz="1200" dirty="0"/>
          </a:p>
          <a:p>
            <a:pPr algn="just"/>
            <a:r>
              <a:rPr lang="ru-RU" sz="1200" dirty="0"/>
              <a:t>«Конвенция о правах ребенка» </a:t>
            </a:r>
            <a:r>
              <a:rPr lang="en-US" sz="1200" dirty="0">
                <a:hlinkClick r:id="rId5"/>
              </a:rPr>
              <a:t>https://www.consultant.ru/document/cons_doc_LAW_9959/</a:t>
            </a:r>
            <a:endParaRPr lang="ru-RU" sz="1200" dirty="0"/>
          </a:p>
          <a:p>
            <a:pPr algn="just"/>
            <a:r>
              <a:rPr lang="ru-RU" sz="1200" dirty="0" err="1"/>
              <a:t>СанПин</a:t>
            </a:r>
            <a:r>
              <a:rPr lang="ru-RU" sz="1200" dirty="0"/>
              <a:t> для ДОУ </a:t>
            </a:r>
            <a:r>
              <a:rPr lang="en-US" sz="1200" dirty="0">
                <a:hlinkClick r:id="rId6"/>
              </a:rPr>
              <a:t>https://base.garant.ru/70414724/53f89421bbdaf741eb2d1ecc4ddb4c33/</a:t>
            </a:r>
            <a:endParaRPr lang="ru-RU" sz="1200" dirty="0"/>
          </a:p>
          <a:p>
            <a:pPr algn="just"/>
            <a:r>
              <a:rPr lang="ru-RU" sz="1200" dirty="0"/>
              <a:t>ФГОС ДОУ </a:t>
            </a:r>
            <a:r>
              <a:rPr lang="en-US" sz="1200" dirty="0">
                <a:hlinkClick r:id="rId7"/>
              </a:rPr>
              <a:t>https://fgos.ru/fgos/fgos-do/</a:t>
            </a:r>
            <a:endParaRPr lang="ru-RU" sz="1200" dirty="0"/>
          </a:p>
          <a:p>
            <a:pPr marL="0" indent="0" algn="just">
              <a:buNone/>
            </a:pPr>
            <a:r>
              <a:rPr lang="ru-RU" sz="1200" dirty="0"/>
              <a:t>       Составление совместного плана наставничества: </a:t>
            </a:r>
            <a:r>
              <a:rPr lang="en-US" sz="1200" dirty="0">
                <a:hlinkClick r:id="rId8"/>
              </a:rPr>
              <a:t>https://s3.eu-north-1.amazonaws.com/edu-sites.ru/ds44_949/fm/</a:t>
            </a:r>
            <a:r>
              <a:rPr lang="ru-RU" sz="1200" dirty="0">
                <a:hlinkClick r:id="rId8"/>
              </a:rPr>
              <a:t>Наставничество%202022-2023.</a:t>
            </a:r>
            <a:r>
              <a:rPr lang="en-US" sz="1200" dirty="0">
                <a:hlinkClick r:id="rId8"/>
              </a:rPr>
              <a:t>pdf</a:t>
            </a:r>
            <a:endParaRPr lang="ru-RU" sz="1200" dirty="0"/>
          </a:p>
          <a:p>
            <a:pPr marL="0" indent="0" algn="just">
              <a:buNone/>
            </a:pPr>
            <a:r>
              <a:rPr lang="ru-RU" sz="1200" dirty="0"/>
              <a:t>          2. Вхождение в профессию (формирование у молодого педагога профессиональных умений, накопление опыта, формирование своего стиля в работе, освоение методического инструментария для организации взаимодействия с детьми, родителями, коллегами).  Работа включает в себя: изучение опыта коллег  своего учреждения, посещает открытые мероприятия: занятия, методические объединения воспитателей и т.д., привлечение молодого специалиста к показу занятий на уровне детского сада.</a:t>
            </a:r>
          </a:p>
          <a:p>
            <a:pPr marL="0" indent="0" algn="just">
              <a:buNone/>
            </a:pPr>
            <a:r>
              <a:rPr lang="ru-RU" sz="1200" dirty="0"/>
              <a:t>          3. Самосовершенствование и саморазвитие молодого педагога, повышение его квалификации (освоение воспитателем новых педагогических методик, технологий, устойчивый интерес к профессии, активное освоение приёмов работы с детьми, развитие навыков самооценки, самоконтроля, желание повышать своё образование и квалификационную категорию, обобщение своего опята работы). Работа заключается в участии в инновационной деятельности, конкурсном движении и т.д.</a:t>
            </a: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899592" y="476672"/>
            <a:ext cx="7272808" cy="86409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Направления деятельности педагога-наставника </a:t>
            </a:r>
          </a:p>
          <a:p>
            <a:pPr algn="ctr"/>
            <a:r>
              <a:rPr lang="ru-RU" dirty="0"/>
              <a:t> и молодого специалиста</a:t>
            </a:r>
          </a:p>
        </p:txBody>
      </p:sp>
    </p:spTree>
    <p:extLst>
      <p:ext uri="{BB962C8B-B14F-4D97-AF65-F5344CB8AC3E}">
        <p14:creationId xmlns:p14="http://schemas.microsoft.com/office/powerpoint/2010/main" val="33032183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трелка вниз 1"/>
          <p:cNvSpPr/>
          <p:nvPr/>
        </p:nvSpPr>
        <p:spPr>
          <a:xfrm>
            <a:off x="899592" y="481878"/>
            <a:ext cx="7272808" cy="8640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Прогноз возможных трудностей и способы их коррекции</a:t>
            </a:r>
          </a:p>
        </p:txBody>
      </p:sp>
      <p:sp>
        <p:nvSpPr>
          <p:cNvPr id="9" name="Скругленный прямоугольник 4"/>
          <p:cNvSpPr/>
          <p:nvPr/>
        </p:nvSpPr>
        <p:spPr>
          <a:xfrm>
            <a:off x="1754346" y="3149302"/>
            <a:ext cx="5635308" cy="55939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15289" tIns="0" rIns="215289" bIns="0" numCol="1" spcCol="1270" anchor="ctr" anchorCtr="0">
            <a:noAutofit/>
          </a:bodyPr>
          <a:lstStyle/>
          <a:p>
            <a:pPr lvl="0" algn="l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100" kern="1200"/>
          </a:p>
        </p:txBody>
      </p:sp>
      <p:graphicFrame>
        <p:nvGraphicFramePr>
          <p:cNvPr id="18" name="Схема 17"/>
          <p:cNvGraphicFramePr/>
          <p:nvPr>
            <p:extLst>
              <p:ext uri="{D42A27DB-BD31-4B8C-83A1-F6EECF244321}">
                <p14:modId xmlns:p14="http://schemas.microsoft.com/office/powerpoint/2010/main" val="2537475547"/>
              </p:ext>
            </p:extLst>
          </p:nvPr>
        </p:nvGraphicFramePr>
        <p:xfrm>
          <a:off x="683568" y="1844824"/>
          <a:ext cx="7920880" cy="17523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9" name="Схема 18"/>
          <p:cNvGraphicFramePr/>
          <p:nvPr>
            <p:extLst>
              <p:ext uri="{D42A27DB-BD31-4B8C-83A1-F6EECF244321}">
                <p14:modId xmlns:p14="http://schemas.microsoft.com/office/powerpoint/2010/main" val="326429463"/>
              </p:ext>
            </p:extLst>
          </p:nvPr>
        </p:nvGraphicFramePr>
        <p:xfrm>
          <a:off x="683568" y="3708698"/>
          <a:ext cx="7920880" cy="18243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3703787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ыноска со стрелкой вниз 1"/>
          <p:cNvSpPr/>
          <p:nvPr/>
        </p:nvSpPr>
        <p:spPr>
          <a:xfrm>
            <a:off x="1187624" y="548680"/>
            <a:ext cx="6840760" cy="864096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Инновационными стратегиями реализации наставничества: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4241452"/>
              </p:ext>
            </p:extLst>
          </p:nvPr>
        </p:nvGraphicFramePr>
        <p:xfrm>
          <a:off x="467544" y="1556789"/>
          <a:ext cx="8280920" cy="47767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80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98754">
                <a:tc>
                  <a:txBody>
                    <a:bodyPr/>
                    <a:lstStyle/>
                    <a:p>
                      <a:r>
                        <a:rPr lang="ru-RU" sz="1200" dirty="0"/>
                        <a:t>привлечение молодых педагогов к выполнению роли наставника по отношению к более опытным педагогам с целью преодоления их профессиональных затруднений, посредством новых ресурсов и компетенций молодого поколения (в области инновационных форм работы в образовательной деятельности; цифровых технологий и информационно-коммуникативных компетенций);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8963">
                <a:tc>
                  <a:txBody>
                    <a:bodyPr/>
                    <a:lstStyle/>
                    <a:p>
                      <a:r>
                        <a:rPr lang="ru-RU" sz="1200" dirty="0"/>
                        <a:t>реализация индивидуальных траекторий (индивидуализация запросов</a:t>
                      </a:r>
                    </a:p>
                    <a:p>
                      <a:r>
                        <a:rPr lang="ru-RU" sz="1200" dirty="0"/>
                        <a:t>от наставляемых), выбор форм и видов наставничества «под запрос», личностно</a:t>
                      </a:r>
                    </a:p>
                    <a:p>
                      <a:r>
                        <a:rPr lang="ru-RU" sz="1200" dirty="0"/>
                        <a:t>ориентированное наставничество;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8963">
                <a:tc>
                  <a:txBody>
                    <a:bodyPr/>
                    <a:lstStyle/>
                    <a:p>
                      <a:r>
                        <a:rPr lang="ru-RU" sz="1200" dirty="0"/>
                        <a:t>использование групповых форм наставничества;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8963">
                <a:tc>
                  <a:txBody>
                    <a:bodyPr/>
                    <a:lstStyle/>
                    <a:p>
                      <a:r>
                        <a:rPr lang="ru-RU" sz="1200" dirty="0"/>
                        <a:t>взаимодействие наставников и наставляемых в рамках тематических проектов/проектной деятельности (целевые </a:t>
                      </a:r>
                      <a:r>
                        <a:rPr lang="ru-RU" sz="1200" dirty="0" err="1"/>
                        <a:t>интенсивы</a:t>
                      </a:r>
                      <a:r>
                        <a:rPr lang="ru-RU" sz="1200" dirty="0"/>
                        <a:t>, онлайн-марафоны от наставников, разработка дистанционных курсов, запись видеороликов и др.);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8963">
                <a:tc>
                  <a:txBody>
                    <a:bodyPr/>
                    <a:lstStyle/>
                    <a:p>
                      <a:r>
                        <a:rPr lang="ru-RU" sz="1200" dirty="0"/>
                        <a:t>сетевую инициативу (взаимодействие с сетевыми партнерами, другими образовательными организациями, педагогическими вузами и организациями СПО, ЦНППМ ПР и др.);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8963">
                <a:tc>
                  <a:txBody>
                    <a:bodyPr/>
                    <a:lstStyle/>
                    <a:p>
                      <a:r>
                        <a:rPr lang="ru-RU" sz="1200" dirty="0"/>
                        <a:t>виртуальное пространство многоуровневого сетевого наставничества и взаимодействия (формирование электронной базы наставничества, совместные интернет-проекты, консультации, конкурсы и пр.);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58963">
                <a:tc>
                  <a:txBody>
                    <a:bodyPr/>
                    <a:lstStyle/>
                    <a:p>
                      <a:r>
                        <a:rPr lang="ru-RU" sz="1200" dirty="0"/>
                        <a:t>привлечение внешних компетентных наставников и экспертов.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50068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476672"/>
            <a:ext cx="6480720" cy="936104"/>
          </a:xfrm>
        </p:spPr>
        <p:txBody>
          <a:bodyPr>
            <a:normAutofit/>
          </a:bodyPr>
          <a:lstStyle/>
          <a:p>
            <a:pPr algn="ctr"/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4365104"/>
            <a:ext cx="7886700" cy="1811859"/>
          </a:xfrm>
        </p:spPr>
        <p:txBody>
          <a:bodyPr>
            <a:normAutofit/>
          </a:bodyPr>
          <a:lstStyle/>
          <a:p>
            <a:pPr marL="342900" indent="-342900">
              <a:buAutoNum type="arabicPeriod"/>
            </a:pPr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476672"/>
            <a:ext cx="6480720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  <a:p>
            <a:pPr algn="ctr"/>
            <a:r>
              <a:rPr lang="ru-RU" dirty="0"/>
              <a:t>Важным для нашей работы является рассмотрение вопроса об инновационных способностях наставника, среди них уделяют особое внимание:</a:t>
            </a:r>
          </a:p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700808"/>
            <a:ext cx="7992888" cy="46085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         </a:t>
            </a:r>
            <a:r>
              <a:rPr lang="ru-RU" sz="1600" dirty="0"/>
              <a:t>1. Способности к осуществлению образовательной навигации: способность обнаруживать образовательные ресурсы, создавать условия для раскрытия наставляемым образовательного потенциала в социуме, формирование и развитие у наставляемого умения ориентироваться, осуществлять отбор и применять при разработке и реализации индивидуальных программ (далее – ИП) социальных, культурно-предметных, антропологических и иных ресурсов; </a:t>
            </a:r>
          </a:p>
          <a:p>
            <a:r>
              <a:rPr lang="ru-RU" sz="1600" dirty="0"/>
              <a:t>          2. Способности к </a:t>
            </a:r>
            <a:r>
              <a:rPr lang="ru-RU" sz="1600" dirty="0" err="1"/>
              <a:t>стратегированию</a:t>
            </a:r>
            <a:r>
              <a:rPr lang="ru-RU" sz="1600" dirty="0"/>
              <a:t>, проявляющаяся в умении, с одной стороны наставнически сопровождать разработку и реализацию разномасштабных и </a:t>
            </a:r>
            <a:r>
              <a:rPr lang="ru-RU" sz="1600" dirty="0" err="1"/>
              <a:t>разноформатных</a:t>
            </a:r>
            <a:r>
              <a:rPr lang="ru-RU" sz="1600" dirty="0"/>
              <a:t> по содержанию, срокам реализации, ресурсной обеспеченности и др. ИП наставляемого, а с другой – в умении организовать наставляемых на разработку и реализацию разномасштабных и </a:t>
            </a:r>
            <a:r>
              <a:rPr lang="ru-RU" sz="1600" dirty="0" err="1"/>
              <a:t>разноформатных</a:t>
            </a:r>
            <a:r>
              <a:rPr lang="ru-RU" sz="1600" dirty="0"/>
              <a:t> по содержанию, срокам реализации, ресурсной обеспеченности и т.д.; </a:t>
            </a:r>
          </a:p>
          <a:p>
            <a:r>
              <a:rPr lang="ru-RU" sz="1600" dirty="0"/>
              <a:t>          3. Способности к рефлексии и способность к организации рефлексии у наставляемого; </a:t>
            </a:r>
          </a:p>
          <a:p>
            <a:r>
              <a:rPr lang="ru-RU" sz="1600" dirty="0"/>
              <a:t>          4. Способности к организации и проведению событий и других форм работы наставника.</a:t>
            </a:r>
          </a:p>
        </p:txBody>
      </p:sp>
    </p:spTree>
    <p:extLst>
      <p:ext uri="{BB962C8B-B14F-4D97-AF65-F5344CB8AC3E}">
        <p14:creationId xmlns:p14="http://schemas.microsoft.com/office/powerpoint/2010/main" val="19908313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548680"/>
            <a:ext cx="6840760" cy="576064"/>
          </a:xfrm>
        </p:spPr>
        <p:txBody>
          <a:bodyPr>
            <a:normAutofit/>
          </a:bodyPr>
          <a:lstStyle/>
          <a:p>
            <a:pPr algn="ctr"/>
            <a:endParaRPr lang="ru-RU" sz="1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556792"/>
            <a:ext cx="7886700" cy="462017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400" dirty="0"/>
              <a:t>          Система наставничества педагогических работников представляет собой не только совокупность условий, ресурсов, процессов, необходимых и достаточных для успешной реализации в образовательной организации персонализированных программ наставничества педагогических работников, но и обязательное наличие структурных компонентов и механизмов. </a:t>
            </a:r>
          </a:p>
          <a:p>
            <a:pPr marL="0" indent="0" algn="just">
              <a:buNone/>
            </a:pPr>
            <a:r>
              <a:rPr lang="ru-RU" sz="1400" dirty="0"/>
              <a:t>          Все структурные компоненты модели наставничества распределяются на два контура: внутренний (контур образовательной организации) и внешний по отношению к ней. Это инвариантная составляющая модели, т.е. неизменная, присущая всем образовательным организациям, которые реализуют систему наставничества педагогических работников. </a:t>
            </a:r>
          </a:p>
          <a:p>
            <a:pPr marL="0" indent="0" algn="just">
              <a:buNone/>
            </a:pPr>
            <a:r>
              <a:rPr lang="ru-RU" sz="1400" dirty="0"/>
              <a:t>          Во внутреннем контуре концентрируются структурные компоненты, позволяющие непосредственно реализовывать систему модель наставничества в образовательной организации и отвечающие за успешность ее реализации. </a:t>
            </a:r>
          </a:p>
          <a:p>
            <a:pPr marL="0" indent="0" algn="just">
              <a:buNone/>
            </a:pPr>
            <a:r>
              <a:rPr lang="ru-RU" sz="1400" dirty="0"/>
              <a:t>          На внешнем контуре представлены структурные компоненты различных уровней управления образования, которые способствуют реализации целевой модели наставничества. </a:t>
            </a:r>
          </a:p>
          <a:p>
            <a:pPr marL="0" indent="0" algn="just">
              <a:buNone/>
            </a:pPr>
            <a:r>
              <a:rPr lang="ru-RU" sz="1400" dirty="0"/>
              <a:t>          Граница между внутренним и внешним контурами, а также между различными уровнями внешнего контура представляется довольно подвижной, что позволяет применить принцип вариативности при реализации системы. Далеко не в каждой образовательной организации имеется необходимый кадровый потенциал. Поэтому ряд структурных компонентов системы (целевой модели) может быть вынесен на внешний контур.</a:t>
            </a:r>
          </a:p>
        </p:txBody>
      </p:sp>
      <p:sp>
        <p:nvSpPr>
          <p:cNvPr id="5" name="Блок-схема: документ 4"/>
          <p:cNvSpPr/>
          <p:nvPr/>
        </p:nvSpPr>
        <p:spPr>
          <a:xfrm>
            <a:off x="899592" y="548680"/>
            <a:ext cx="6984776" cy="720080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  <a:p>
            <a:pPr algn="ctr"/>
            <a:r>
              <a:rPr lang="ru-RU" b="1" dirty="0"/>
              <a:t>Структурные компоненты модели наставничества педагогических работников в образовательной организации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70987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548681"/>
            <a:ext cx="6984776" cy="504055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196752"/>
            <a:ext cx="7886700" cy="49685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dirty="0"/>
              <a:t>           Региональный институт развития образования/институт повышения квалификации (далее – ИРО/ИПК) оказывают содействие при внедрении  системы наставничества на региональном уровне по вопросам: 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1400" dirty="0"/>
              <a:t>информационно-аналитического, научно-методического, учебно-методического сопровождения, реализации дополнительных профессиональных программ (повышения квалификации) по направлению «Наставничество педагогических работников в образовательных организациях» и др.; 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1400" dirty="0"/>
              <a:t>проведения курсов повышения квалификации для специалистов </a:t>
            </a:r>
            <a:r>
              <a:rPr lang="ru-RU" sz="1400" dirty="0" err="1"/>
              <a:t>стажировочных</a:t>
            </a:r>
            <a:r>
              <a:rPr lang="ru-RU" sz="1400" dirty="0"/>
              <a:t> площадок по вопросам внедрения системы наставничества;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1400" dirty="0"/>
              <a:t>организации деятельности профессиональных сообществ педагогических работников (ассоциаций) на региональном и/или федеральном уровне на основе информационно-коммуникационных технологий.</a:t>
            </a:r>
          </a:p>
          <a:p>
            <a:pPr>
              <a:buFont typeface="Wingdings" panose="05000000000000000000" pitchFamily="2" charset="2"/>
              <a:buChar char="§"/>
            </a:pPr>
            <a:endParaRPr lang="ru-RU" sz="1400" dirty="0"/>
          </a:p>
          <a:p>
            <a:pPr>
              <a:buFont typeface="Wingdings" panose="05000000000000000000" pitchFamily="2" charset="2"/>
              <a:buChar char="§"/>
            </a:pPr>
            <a:endParaRPr lang="ru-RU" sz="1400" dirty="0"/>
          </a:p>
          <a:p>
            <a:pPr>
              <a:buFont typeface="Wingdings" panose="05000000000000000000" pitchFamily="2" charset="2"/>
              <a:buChar char="§"/>
            </a:pPr>
            <a:endParaRPr lang="ru-RU" sz="1400" dirty="0"/>
          </a:p>
          <a:p>
            <a:pPr marL="0" indent="0">
              <a:buNone/>
            </a:pPr>
            <a:r>
              <a:rPr lang="ru-RU" sz="1400" dirty="0"/>
              <a:t>          Разрабатывать персонализированные программы наставничества для молодых специалистов, для педагогов со значительным стажем работы и реализовывать их на курсах повышения квалификации на базе вуза.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43608" y="548680"/>
            <a:ext cx="6984776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Внешний контур. Региональный уровень</a:t>
            </a:r>
            <a:r>
              <a:rPr lang="ru-RU" dirty="0"/>
              <a:t>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259632" y="4005064"/>
            <a:ext cx="6984776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Внешний контур: Федеральный уровень.</a:t>
            </a:r>
          </a:p>
        </p:txBody>
      </p:sp>
    </p:spTree>
    <p:extLst>
      <p:ext uri="{BB962C8B-B14F-4D97-AF65-F5344CB8AC3E}">
        <p14:creationId xmlns:p14="http://schemas.microsoft.com/office/powerpoint/2010/main" val="4458773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539654"/>
            <a:ext cx="6696744" cy="648071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412777"/>
            <a:ext cx="7886700" cy="476418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1400" dirty="0"/>
          </a:p>
          <a:p>
            <a:pPr marL="0" indent="0" algn="just">
              <a:buNone/>
            </a:pPr>
            <a:r>
              <a:rPr lang="ru-RU" sz="1600" dirty="0"/>
              <a:t>          1. Издает локальные акты о внедрении и реализации системы (целевой модели) наставничества, принимает Положение о системе наставничества педагогических работников в образовательной организации, дорожную карту по его реализации и другие документы. </a:t>
            </a:r>
          </a:p>
          <a:p>
            <a:pPr marL="0" indent="0" algn="just">
              <a:buNone/>
            </a:pPr>
            <a:r>
              <a:rPr lang="ru-RU" sz="1600" dirty="0"/>
              <a:t>          2. Организует контакты с различными структурами по проблемам наставничества во внешнем контуре (заключение договоров о сотрудничестве, о социальном партнерстве, проведение координационных совещаний, участие в конференциях, форумах, вебинарах, семинарах по проблемам наставничества и т.п.). </a:t>
            </a:r>
          </a:p>
          <a:p>
            <a:pPr marL="0" indent="0" algn="just">
              <a:buNone/>
            </a:pPr>
            <a:r>
              <a:rPr lang="ru-RU" sz="1600" dirty="0"/>
              <a:t>          3. Осуществляет организационное, учебно-методическое, материально-техническое, инфраструктурное обеспечение системы (целевой модели) наставничества. </a:t>
            </a:r>
          </a:p>
          <a:p>
            <a:pPr marL="0" indent="0" algn="just">
              <a:buNone/>
            </a:pPr>
            <a:r>
              <a:rPr lang="ru-RU" sz="1600" dirty="0"/>
              <a:t>          4. Создает условия по координации и мониторингу реализации системы (целевой модели) наставничества.</a:t>
            </a:r>
          </a:p>
          <a:p>
            <a:pPr marL="0" indent="0" algn="just">
              <a:buNone/>
            </a:pPr>
            <a:r>
              <a:rPr lang="ru-RU" sz="1600" dirty="0"/>
              <a:t>          </a:t>
            </a:r>
          </a:p>
          <a:p>
            <a:pPr marL="0" indent="0" algn="just">
              <a:buNone/>
            </a:pPr>
            <a:r>
              <a:rPr lang="ru-RU" sz="1600" b="1" dirty="0">
                <a:solidFill>
                  <a:srgbClr val="002060"/>
                </a:solidFill>
              </a:rPr>
              <a:t>         ! Общее руководство и контроль за организацией и реализацией системы наставничества осуществляет руководитель образовательной организации.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187624" y="539653"/>
            <a:ext cx="66967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/>
              <a:t>Внутренний контур. Образовательная организация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275117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03633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latin typeface="+mn-lt"/>
              </a:rPr>
              <a:t> </a:t>
            </a:r>
            <a:r>
              <a:rPr lang="ru-RU" sz="2400" b="1" u="sng" dirty="0">
                <a:latin typeface="+mn-lt"/>
              </a:rPr>
              <a:t>Для успешной реализации системы наставничества необходимо наличие: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628800"/>
            <a:ext cx="7886700" cy="454816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endParaRPr lang="ru-RU" sz="1800" dirty="0"/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Кадровых условий и ресурсов;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Организационно-педагогических и организационно-методических условий и ресурсов;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Материально-технических условий и ресурсов;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Финансово-экономических условий и ресурсов;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Психолого-педагогических условий.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sz="1400" dirty="0"/>
          </a:p>
        </p:txBody>
      </p:sp>
      <p:sp>
        <p:nvSpPr>
          <p:cNvPr id="5" name="Рамка 4"/>
          <p:cNvSpPr/>
          <p:nvPr/>
        </p:nvSpPr>
        <p:spPr>
          <a:xfrm>
            <a:off x="611560" y="404664"/>
            <a:ext cx="7920880" cy="936104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476672"/>
            <a:ext cx="7200800" cy="864096"/>
          </a:xfrm>
        </p:spPr>
        <p:txBody>
          <a:bodyPr>
            <a:normAutofit/>
          </a:bodyPr>
          <a:lstStyle/>
          <a:p>
            <a:pPr algn="ctr"/>
            <a:endParaRPr lang="ru-RU" sz="2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988840"/>
            <a:ext cx="7886700" cy="418812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1400" b="1" dirty="0"/>
              <a:t>руководителя</a:t>
            </a:r>
            <a:r>
              <a:rPr lang="ru-RU" sz="1400" dirty="0"/>
              <a:t>, разделяющего ценности отечественной системы образования, приоритетные направления ее развития;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400" b="1" dirty="0"/>
              <a:t>наставников – педагогов</a:t>
            </a:r>
            <a:r>
              <a:rPr lang="ru-RU" sz="1400" dirty="0"/>
              <a:t>, которые: </a:t>
            </a:r>
          </a:p>
          <a:p>
            <a:pPr marL="0" indent="0">
              <a:buNone/>
            </a:pPr>
            <a:r>
              <a:rPr lang="ru-RU" sz="1400" dirty="0"/>
              <a:t>          • имеют подтвержденные результаты педагогической деятельности; </a:t>
            </a:r>
          </a:p>
          <a:p>
            <a:pPr marL="0" indent="0">
              <a:buNone/>
            </a:pPr>
            <a:r>
              <a:rPr lang="ru-RU" sz="1400" dirty="0"/>
              <a:t>          • демонстрируют образцы лучших практик преподавания, профессионального взаимодействия с коллегами;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400" b="1" dirty="0"/>
              <a:t>педагога-психолога</a:t>
            </a:r>
            <a:r>
              <a:rPr lang="ru-RU" sz="1400" dirty="0"/>
              <a:t>, в фокусе которого находятся личности наставника и наставляемого, организация и психологическое сопровождение их взаимодействия.</a:t>
            </a:r>
          </a:p>
        </p:txBody>
      </p:sp>
      <p:sp>
        <p:nvSpPr>
          <p:cNvPr id="4" name="Выноска со стрелкой вниз 3"/>
          <p:cNvSpPr/>
          <p:nvPr/>
        </p:nvSpPr>
        <p:spPr>
          <a:xfrm>
            <a:off x="971600" y="476672"/>
            <a:ext cx="7200800" cy="1296144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  <a:p>
            <a:pPr algn="ctr"/>
            <a:r>
              <a:rPr lang="ru-RU" b="1" u="sng" dirty="0"/>
              <a:t>Кадровые условия предполагают наличие в образовательной организации: 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60083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8658" y="476672"/>
            <a:ext cx="7425750" cy="720080"/>
          </a:xfrm>
        </p:spPr>
        <p:txBody>
          <a:bodyPr>
            <a:normAutofit/>
          </a:bodyPr>
          <a:lstStyle/>
          <a:p>
            <a:pPr algn="ctr"/>
            <a:endParaRPr lang="ru-RU" sz="1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412776"/>
            <a:ext cx="7886700" cy="49685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400" dirty="0"/>
              <a:t>        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400" dirty="0"/>
              <a:t>подготовку локальных нормативных актов, программ, сопровождающих процесс наставничества педагогических работников;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400" dirty="0"/>
              <a:t>разработку персонализированных программ наставнической деятельности;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400" dirty="0"/>
              <a:t>оказание консультационной и методической помощи наставникам и наставляемым в разработке перечня мероприятий дорожной карты по реализации персонализированных программ наставничества;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400" dirty="0"/>
              <a:t>цифровую информационно-коммуникационную среду наставничества вне зависимости от конкретного места работы наставляемого и наставника и круга их непосредственного профессионального общения;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400" dirty="0"/>
              <a:t>изучение, обобщение и распространение положительного опыта работы наставников, обмен инновационным опытом в сфере наставничества педагогических работников;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400" dirty="0"/>
              <a:t>координирование вертикальных и горизонтальных связей в управлении наставнической деятельностью;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400" dirty="0"/>
              <a:t>нормотворческую, учебно-методическую, научно-методическую, информационно-аналитическую деятельность региональных ЦНППМ, </a:t>
            </a:r>
            <a:r>
              <a:rPr lang="ru-RU" sz="1400" dirty="0" err="1"/>
              <a:t>стажировочных</a:t>
            </a:r>
            <a:r>
              <a:rPr lang="ru-RU" sz="1400" dirty="0"/>
              <a:t> площадок, сетевых сообществ, педагогических ассоциаций и т.д., направленную на поддержку наставничества педагогических работников в образовательных организациях;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400" dirty="0"/>
              <a:t>осуществление мониторинга результатов наставнической деятельности.</a:t>
            </a:r>
          </a:p>
        </p:txBody>
      </p:sp>
      <p:sp>
        <p:nvSpPr>
          <p:cNvPr id="5" name="Выноска со стрелкой вниз 4"/>
          <p:cNvSpPr/>
          <p:nvPr/>
        </p:nvSpPr>
        <p:spPr>
          <a:xfrm>
            <a:off x="827584" y="506962"/>
            <a:ext cx="7416824" cy="1265854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/>
              <a:t>Организационно-методические и организационно-педагогические условия и ресурсы реализации системы наставничества включают: </a:t>
            </a:r>
          </a:p>
        </p:txBody>
      </p:sp>
    </p:spTree>
    <p:extLst>
      <p:ext uri="{BB962C8B-B14F-4D97-AF65-F5344CB8AC3E}">
        <p14:creationId xmlns:p14="http://schemas.microsoft.com/office/powerpoint/2010/main" val="4111870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Лента лицом вниз 1"/>
          <p:cNvSpPr/>
          <p:nvPr/>
        </p:nvSpPr>
        <p:spPr>
          <a:xfrm>
            <a:off x="611560" y="1286474"/>
            <a:ext cx="7920880" cy="3888432"/>
          </a:xfrm>
          <a:prstGeom prst="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Модель наставничества</a:t>
            </a:r>
          </a:p>
          <a:p>
            <a:pPr algn="ctr"/>
            <a:r>
              <a:rPr lang="ru-RU" sz="3200" b="1" dirty="0"/>
              <a:t>«Наставник как проводник молодого специалиста»</a:t>
            </a:r>
          </a:p>
          <a:p>
            <a:pPr algn="ctr"/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9264680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76672"/>
            <a:ext cx="7056784" cy="576063"/>
          </a:xfrm>
        </p:spPr>
        <p:txBody>
          <a:bodyPr>
            <a:normAutofit/>
          </a:bodyPr>
          <a:lstStyle/>
          <a:p>
            <a:pPr algn="ctr"/>
            <a:endParaRPr lang="ru-RU" sz="1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844824"/>
            <a:ext cx="7886700" cy="433213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endParaRPr lang="ru-RU" sz="1400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sz="1400" dirty="0"/>
              <a:t>рекреационную зону (модульный класс, комната отдыха) для проведения индивидуальных встреч наставника и наставляемого;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400" dirty="0"/>
              <a:t>доску объявлений для размещения открытой информации по наставничеству педагогических работников (в </a:t>
            </a:r>
            <a:r>
              <a:rPr lang="ru-RU" sz="1400" dirty="0" err="1"/>
              <a:t>т.ч</a:t>
            </a:r>
            <a:r>
              <a:rPr lang="ru-RU" sz="1400" dirty="0"/>
              <a:t>. электронный ресурс, чаты/группы наставников-наставляемых в социальных сетях);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400" dirty="0"/>
              <a:t>широкополосный (скоростной) интернет; </a:t>
            </a:r>
            <a:r>
              <a:rPr lang="ru-RU" sz="1400" dirty="0" err="1"/>
              <a:t>Wi-Fi</a:t>
            </a:r>
            <a:r>
              <a:rPr lang="ru-RU" sz="1400" dirty="0"/>
              <a:t>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400" dirty="0"/>
              <a:t>средства для организации видео-конференц-связи (ВКС);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400" dirty="0"/>
              <a:t>другие материально-технические ресурсы.</a:t>
            </a:r>
          </a:p>
        </p:txBody>
      </p:sp>
      <p:sp>
        <p:nvSpPr>
          <p:cNvPr id="4" name="Выноска со стрелкой вниз 3"/>
          <p:cNvSpPr/>
          <p:nvPr/>
        </p:nvSpPr>
        <p:spPr>
          <a:xfrm>
            <a:off x="755576" y="476672"/>
            <a:ext cx="7560840" cy="1296144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u="sng" dirty="0"/>
          </a:p>
          <a:p>
            <a:pPr algn="ctr"/>
            <a:r>
              <a:rPr lang="ru-RU" b="1" u="sng" dirty="0"/>
              <a:t>Материально-технические условия и ресурсы образовательной организации могут включать: 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58908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76672"/>
            <a:ext cx="7632848" cy="792088"/>
          </a:xfrm>
        </p:spPr>
        <p:txBody>
          <a:bodyPr>
            <a:normAutofit/>
          </a:bodyPr>
          <a:lstStyle/>
          <a:p>
            <a:pPr algn="ctr"/>
            <a:endParaRPr lang="ru-RU" sz="1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644284"/>
            <a:ext cx="8064896" cy="47370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400" dirty="0"/>
              <a:t>          Стимулирование реализации системы наставничества является инструментом мотивации.</a:t>
            </a:r>
          </a:p>
          <a:p>
            <a:pPr marL="0" indent="0">
              <a:buNone/>
            </a:pPr>
            <a:r>
              <a:rPr lang="ru-RU" sz="1400" dirty="0"/>
              <a:t>          Материальное (денежное) стимулирование предполагает возможность образовательным организациям коллективными договорами, соглашениями, локальными нормативными актами в соответствии с федеральными законами и иными нормативными правовыми актами Российской Федерации, в том числе регионального уровня определять размеры выплат компенсационного характера, установленные работнику за реализацию наставнической деятельности; </a:t>
            </a:r>
          </a:p>
          <a:p>
            <a:pPr marL="0" indent="0">
              <a:buNone/>
            </a:pPr>
            <a:r>
              <a:rPr lang="ru-RU" sz="1400" dirty="0"/>
              <a:t>          Нематериальные способы стимулирования предполагают комплекс мероприятий, направленных на повышение общественного статуса наставников, публичное признание их деятельности и заслуг, рост репутации, улучшение психологического климата в коллективе, увеличение работоспособности педагогических работников, повышение их лояльности к руководству, привлечение высококвалифицированных специалистов, которые не требуют прямого использования денежных и иных материальных ресурсов: </a:t>
            </a:r>
          </a:p>
          <a:p>
            <a:r>
              <a:rPr lang="ru-RU" sz="1400" dirty="0"/>
              <a:t>наставники могут быть рекомендованы для включения в резерв управленческих кадров органов государственной власти различных уровней и органов местного самоуправления; </a:t>
            </a:r>
          </a:p>
          <a:p>
            <a:r>
              <a:rPr lang="ru-RU" sz="1400" dirty="0"/>
              <a:t> наставническая деятельность может быть учтена при проведении аттестации, конкурса на занятие вакантной должности (карьерный рост), выдвижении на профессиональные конкурсы педагогических работников, в том числе в качестве членов жюри; </a:t>
            </a:r>
          </a:p>
          <a:p>
            <a:r>
              <a:rPr lang="ru-RU" sz="1400" dirty="0"/>
              <a:t> награждение наставников дипломами/благодарственными письмами (на официальном сайте образовательной организации, в социальных сетях), представление к награждению ведомственными наградами, поощрение в социальных программах.</a:t>
            </a:r>
          </a:p>
        </p:txBody>
      </p:sp>
      <p:sp>
        <p:nvSpPr>
          <p:cNvPr id="4" name="Выноска со стрелкой вниз 3"/>
          <p:cNvSpPr/>
          <p:nvPr/>
        </p:nvSpPr>
        <p:spPr>
          <a:xfrm>
            <a:off x="827584" y="476672"/>
            <a:ext cx="7632848" cy="1167612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  <a:p>
            <a:pPr algn="ctr"/>
            <a:r>
              <a:rPr lang="ru-RU" b="1" u="sng" dirty="0"/>
              <a:t>Финансово-экономические условия. </a:t>
            </a:r>
          </a:p>
          <a:p>
            <a:pPr algn="ctr"/>
            <a:r>
              <a:rPr lang="ru-RU" b="1" u="sng" dirty="0"/>
              <a:t>Мотивирование и стимулирование.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88766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76672"/>
            <a:ext cx="7560840" cy="648072"/>
          </a:xfrm>
        </p:spPr>
        <p:txBody>
          <a:bodyPr>
            <a:normAutofit/>
          </a:bodyPr>
          <a:lstStyle/>
          <a:p>
            <a:pPr algn="ctr"/>
            <a:endParaRPr lang="ru-RU" sz="1800" b="1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484784"/>
            <a:ext cx="7886700" cy="469217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400" dirty="0"/>
              <a:t>Психолого-педагогический ресурс в системе наставничества подразумевает: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400" dirty="0"/>
              <a:t>широкое использование методик и технологий </a:t>
            </a:r>
            <a:r>
              <a:rPr lang="ru-RU" sz="1400" dirty="0" err="1"/>
              <a:t>рефлексивноценностного</a:t>
            </a:r>
            <a:r>
              <a:rPr lang="ru-RU" sz="1400" dirty="0"/>
              <a:t> и эмоционально-ценностного отношения к участникам системы наставничества, которые способствуют актуализации глубинных жизненных ресурсов, нередко скрытых от них самих; это обеспечивают педагог-психолог и различные психологические службы при реализации программ наставничества;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400" dirty="0"/>
              <a:t>психологическую поддержку формируемым парам наставников и наставляемых посредством проведения психологических тренингов, направленных на развитие эмпатических способностей, применения </a:t>
            </a:r>
            <a:r>
              <a:rPr lang="ru-RU" sz="1400" dirty="0" err="1"/>
              <a:t>акмеологических</a:t>
            </a:r>
            <a:r>
              <a:rPr lang="ru-RU" sz="1400" dirty="0"/>
              <a:t> практик, укрепляющих профессиональное здоровье специалистов, способствующих преодолению жизненных и профессиональных кризисов; психолог также участвует в определении совместимости наставнических пар/групп;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400" dirty="0"/>
              <a:t>формирование психологической готовности наставляемого не копировать чужой, пусть и очень успешный опыт, а выйти на индивидуальную траекторию, которая поможет сформироваться неповторимому профессиональному почерку педагога.</a:t>
            </a:r>
            <a:r>
              <a:rPr lang="ru-RU" sz="1200" dirty="0"/>
              <a:t> </a:t>
            </a:r>
          </a:p>
          <a:p>
            <a:pPr marL="0" indent="0">
              <a:buNone/>
            </a:pPr>
            <a:r>
              <a:rPr lang="ru-RU" sz="1400" dirty="0"/>
              <a:t>          Психолого-педагогические условия включают меры по созданию атмосферы психологического комфорта и доверия, взаимопомощи и уважения в педагогическом коллективе. Такая атмосфера позволяет предотвратить напряжение и конфликтные ситуации в коллективе, повысить стрессоустойчивость наставников и наставляемых; нивелировать монотонность и однообразие в деятельности педагогов старших возрастов, предотвратить их профессионально-личностное выгорание, успешно адаптировать молодых/начинающих педагогов в коллективе. </a:t>
            </a:r>
          </a:p>
        </p:txBody>
      </p:sp>
      <p:sp>
        <p:nvSpPr>
          <p:cNvPr id="4" name="Выноска со стрелкой вниз 3"/>
          <p:cNvSpPr/>
          <p:nvPr/>
        </p:nvSpPr>
        <p:spPr>
          <a:xfrm>
            <a:off x="899592" y="476672"/>
            <a:ext cx="7560840" cy="1008112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Психолого-педагогические условия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4230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476672"/>
            <a:ext cx="7056784" cy="432048"/>
          </a:xfrm>
        </p:spPr>
        <p:txBody>
          <a:bodyPr>
            <a:normAutofit/>
          </a:bodyPr>
          <a:lstStyle/>
          <a:p>
            <a:pPr algn="ctr"/>
            <a:endParaRPr lang="ru-RU" sz="1800" b="1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95536" y="908720"/>
            <a:ext cx="8352928" cy="5616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200" dirty="0"/>
              <a:t>− организация внедрения (применения) и управление; </a:t>
            </a:r>
          </a:p>
          <a:p>
            <a:pPr marL="0" indent="0">
              <a:buNone/>
            </a:pPr>
            <a:r>
              <a:rPr lang="ru-RU" sz="1200" dirty="0"/>
              <a:t>− нормативное правовое и информационно-методическое обеспечение; </a:t>
            </a:r>
          </a:p>
          <a:p>
            <a:pPr marL="0" indent="0">
              <a:buNone/>
            </a:pPr>
            <a:r>
              <a:rPr lang="ru-RU" sz="1200" dirty="0"/>
              <a:t>− кадровые педагогические ресурсы; </a:t>
            </a:r>
          </a:p>
          <a:p>
            <a:pPr marL="0" indent="0">
              <a:buNone/>
            </a:pPr>
            <a:r>
              <a:rPr lang="ru-RU" sz="1200" dirty="0"/>
              <a:t>− успешное взаимодействие внутреннего и внешнего контуров; </a:t>
            </a:r>
          </a:p>
          <a:p>
            <a:pPr marL="0" indent="0">
              <a:buNone/>
            </a:pPr>
            <a:r>
              <a:rPr lang="ru-RU" sz="1200" dirty="0"/>
              <a:t>− удовлетворенность педагогических работников, принявших участие в персонализированных программах наставничества и др. </a:t>
            </a:r>
          </a:p>
          <a:p>
            <a:pPr marL="0" indent="0">
              <a:buNone/>
            </a:pPr>
            <a:r>
              <a:rPr lang="ru-RU" sz="1200" dirty="0"/>
              <a:t>Ожидаемыми результатами применения модели наставничества являются: </a:t>
            </a:r>
          </a:p>
          <a:p>
            <a:r>
              <a:rPr lang="ru-RU" sz="1200" dirty="0"/>
              <a:t>разработка, апробация и внедрение персонализированных программ наставничества для педагогических работников с учетом потребностей их профессионального роста и выявленных профессиональных затруднений; </a:t>
            </a:r>
          </a:p>
          <a:p>
            <a:r>
              <a:rPr lang="ru-RU" sz="1200" dirty="0"/>
              <a:t>создание электронного банка наставничества, доступного для взаимодействия педагогов в рамках наставнических практик вне зависимости от их места работы и проживания (открытое наставничество);</a:t>
            </a:r>
          </a:p>
          <a:p>
            <a:r>
              <a:rPr lang="ru-RU" sz="1200" dirty="0"/>
              <a:t>создание материалов мониторинга оценки эффективности осуществления персонализированных программ наставничества; </a:t>
            </a:r>
          </a:p>
          <a:p>
            <a:r>
              <a:rPr lang="ru-RU" sz="1200" dirty="0"/>
              <a:t>увеличение доли педагогов, вовлеченных в процесс наставничества; </a:t>
            </a:r>
          </a:p>
          <a:p>
            <a:r>
              <a:rPr lang="ru-RU" sz="1200" dirty="0"/>
              <a:t>сокращение времени на адаптацию молодого/начинающего педагога в профессиональной среде; </a:t>
            </a:r>
          </a:p>
          <a:p>
            <a:r>
              <a:rPr lang="ru-RU" sz="1200" dirty="0"/>
              <a:t>снижение «текучести» педагогических кадров, закрепление молодых/начинающих педагогов в образовательной организации. </a:t>
            </a:r>
          </a:p>
          <a:p>
            <a:pPr marL="0" indent="0">
              <a:buNone/>
            </a:pPr>
            <a:r>
              <a:rPr lang="ru-RU" sz="1200" dirty="0"/>
              <a:t>Ожидаемые эффекты от внедрения (применения) системы (целевой модели) наставничества: </a:t>
            </a:r>
          </a:p>
          <a:p>
            <a:r>
              <a:rPr lang="ru-RU" sz="1200" dirty="0"/>
              <a:t>повышение профессионального мастерства педагогов, развитие профессиональных инициатив и активности; </a:t>
            </a:r>
          </a:p>
          <a:p>
            <a:r>
              <a:rPr lang="ru-RU" sz="1200" dirty="0"/>
              <a:t>повышение уровня профессиональной компетентности педагогов при решении новых или нестандартных задач; </a:t>
            </a:r>
          </a:p>
          <a:p>
            <a:r>
              <a:rPr lang="ru-RU" sz="1200" dirty="0"/>
              <a:t>построение открытой среды наставничества педагогических работников, партнерского взаимодействия среди всех субъектов наставнической деятельности. </a:t>
            </a:r>
          </a:p>
        </p:txBody>
      </p:sp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912841" y="426840"/>
            <a:ext cx="7416824" cy="453617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  <a:p>
            <a:pPr algn="ctr"/>
            <a:r>
              <a:rPr lang="ru-RU" sz="1600" dirty="0"/>
              <a:t>Анализу/мониторингу внедрения модели наставничества могут подвергаться такие составляющие, как: 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20892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620687"/>
            <a:ext cx="6552728" cy="43204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340768"/>
            <a:ext cx="8424936" cy="483619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200" dirty="0"/>
              <a:t>        </a:t>
            </a:r>
            <a:r>
              <a:rPr lang="ru-RU" sz="1400" dirty="0"/>
              <a:t>  </a:t>
            </a:r>
          </a:p>
          <a:p>
            <a:pPr marL="0" indent="0">
              <a:buNone/>
            </a:pPr>
            <a:r>
              <a:rPr lang="ru-RU" sz="1400" dirty="0"/>
              <a:t>          Результатом правильной организации работы наставников будет высокий уровень включенности </a:t>
            </a:r>
            <a:r>
              <a:rPr lang="ru-RU" sz="1400" dirty="0">
                <a:solidFill>
                  <a:srgbClr val="002060"/>
                </a:solidFill>
              </a:rPr>
              <a:t>наставляемого</a:t>
            </a:r>
            <a:r>
              <a:rPr lang="ru-RU" sz="1400" dirty="0"/>
              <a:t> во все социальные, культурные и образовательные процессы организации, что окажет несомненное положительное влияние на эмоциональный фон в коллективе, общий статус организации, лояльность воспитанников.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ru-RU" sz="1400" dirty="0"/>
              <a:t>В качестве критериев оценки наставнических программ выделяются: </a:t>
            </a:r>
          </a:p>
          <a:p>
            <a:pPr indent="-180000">
              <a:lnSpc>
                <a:spcPct val="70000"/>
              </a:lnSpc>
            </a:pPr>
            <a:r>
              <a:rPr lang="ru-RU" sz="1400" dirty="0"/>
              <a:t>единая стандартная процедура оценки; </a:t>
            </a:r>
          </a:p>
          <a:p>
            <a:pPr indent="-180000">
              <a:lnSpc>
                <a:spcPct val="70000"/>
              </a:lnSpc>
            </a:pPr>
            <a:r>
              <a:rPr lang="ru-RU" sz="1400" dirty="0"/>
              <a:t>разработанность форм контроля за деятельностью наставников; </a:t>
            </a:r>
          </a:p>
          <a:p>
            <a:pPr indent="-180000">
              <a:lnSpc>
                <a:spcPct val="70000"/>
              </a:lnSpc>
            </a:pPr>
            <a:r>
              <a:rPr lang="ru-RU" sz="1400" dirty="0"/>
              <a:t>научная обоснованность инструментов оценки; </a:t>
            </a:r>
          </a:p>
          <a:p>
            <a:pPr indent="-180000">
              <a:lnSpc>
                <a:spcPct val="70000"/>
              </a:lnSpc>
            </a:pPr>
            <a:r>
              <a:rPr lang="ru-RU" sz="1400" dirty="0"/>
              <a:t>представление доступа к необходимым ресурсам (организационным, методическим, информационным и др.); </a:t>
            </a:r>
          </a:p>
          <a:p>
            <a:pPr indent="-180000">
              <a:lnSpc>
                <a:spcPct val="70000"/>
              </a:lnSpc>
            </a:pPr>
            <a:r>
              <a:rPr lang="ru-RU" sz="1400" dirty="0"/>
              <a:t>документальная оснащенность; </a:t>
            </a:r>
          </a:p>
          <a:p>
            <a:pPr indent="-180000">
              <a:lnSpc>
                <a:spcPct val="70000"/>
              </a:lnSpc>
            </a:pPr>
            <a:r>
              <a:rPr lang="ru-RU" sz="1400" dirty="0"/>
              <a:t>наличие возможностей для обучения и консультаций; </a:t>
            </a:r>
          </a:p>
          <a:p>
            <a:pPr indent="-180000">
              <a:lnSpc>
                <a:spcPct val="70000"/>
              </a:lnSpc>
            </a:pPr>
            <a:r>
              <a:rPr lang="ru-RU" sz="1400" dirty="0" err="1"/>
              <a:t>отработанность</a:t>
            </a:r>
            <a:r>
              <a:rPr lang="ru-RU" sz="1400" dirty="0"/>
              <a:t> процедуры отчетности; </a:t>
            </a:r>
          </a:p>
          <a:p>
            <a:pPr indent="-180000">
              <a:lnSpc>
                <a:spcPct val="70000"/>
              </a:lnSpc>
            </a:pPr>
            <a:r>
              <a:rPr lang="ru-RU" sz="1400" dirty="0"/>
              <a:t>обоснованность программы и плана мероприятий.</a:t>
            </a: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764974" y="332656"/>
            <a:ext cx="7488832" cy="864096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/>
              <a:t>Критерии эффективности работы наставника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82067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476672"/>
            <a:ext cx="7128792" cy="86409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412777"/>
            <a:ext cx="7886700" cy="47641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dirty="0"/>
              <a:t>          </a:t>
            </a:r>
          </a:p>
          <a:p>
            <a:pPr marL="0" indent="0">
              <a:buNone/>
            </a:pPr>
            <a:r>
              <a:rPr lang="ru-RU" sz="1400" dirty="0"/>
              <a:t>          Мониторинг процесса реализации программ наставничества понимается как система сбора, обработки, хранения и использования информации о программе наставничества и/или отдельных ее элементах. </a:t>
            </a:r>
          </a:p>
          <a:p>
            <a:pPr marL="0" indent="0">
              <a:buNone/>
            </a:pPr>
            <a:r>
              <a:rPr lang="ru-RU" sz="1400" dirty="0"/>
              <a:t>          Организация систематического мониторинга программ наставничества дает возможность четко представлять, как происходит процесс наставничества, какие происходят изменения во взаимодействиях наставника с наставляемым, а также какова динамика развития наставляемых и удовлетворенности наставника своей деятельностью. </a:t>
            </a:r>
          </a:p>
          <a:p>
            <a:pPr marL="0" indent="0">
              <a:buNone/>
            </a:pPr>
            <a:r>
              <a:rPr lang="ru-RU" sz="1400" dirty="0"/>
              <a:t>          Мониторинг программы наставничества состоит из двух взаимосвязанных элементов. Первоначально оценивается качество процесса реализации программы наставничества и выполнение в полном объеме дорожной карты процесса. На втором этапе производится оценка мотивационно-личностного, профессионального роста участников, динамика образовательных результатов. Оценка реализации программ наставничества также осуществляется на основе анкет удовлетворенности наставников и наставляемых организацией наставнической деятельности учреждения. </a:t>
            </a:r>
          </a:p>
        </p:txBody>
      </p:sp>
      <p:sp>
        <p:nvSpPr>
          <p:cNvPr id="4" name="Багетная рамка 3"/>
          <p:cNvSpPr/>
          <p:nvPr/>
        </p:nvSpPr>
        <p:spPr>
          <a:xfrm>
            <a:off x="971600" y="476672"/>
            <a:ext cx="7128792" cy="864096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/>
              <a:t>Мониторинг и оценка результатов реализации программы наставничества </a:t>
            </a:r>
          </a:p>
        </p:txBody>
      </p:sp>
    </p:spTree>
    <p:extLst>
      <p:ext uri="{BB962C8B-B14F-4D97-AF65-F5344CB8AC3E}">
        <p14:creationId xmlns:p14="http://schemas.microsoft.com/office/powerpoint/2010/main" val="26690480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404664"/>
            <a:ext cx="7272808" cy="93610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412776"/>
            <a:ext cx="8352928" cy="50405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dirty="0"/>
              <a:t>          Первый этап мониторинга направлен на изучение (оценку) качества реализуемой программы наставничества, ее сильных и слабых сторон, качества совместной работы пар «наставник-наставляемый». </a:t>
            </a:r>
          </a:p>
          <a:p>
            <a:pPr marL="0" indent="0">
              <a:buNone/>
            </a:pPr>
            <a:r>
              <a:rPr lang="ru-RU" sz="1400" dirty="0"/>
              <a:t>          Мониторинг помогает, как выявить соответствие условий организации программы наставничества требованиям и принципам модели, так и отследить важные показатели качественного изменения в учреждении, реализующей программу наставничества. Также производится оценка показателей социального благополучия внутри образовательной организации, профессиональное развитие педагогического коллектива в практической и научной сферах. </a:t>
            </a:r>
          </a:p>
          <a:p>
            <a:pPr marL="0" indent="0">
              <a:buNone/>
            </a:pPr>
            <a:r>
              <a:rPr lang="ru-RU" sz="1400" dirty="0"/>
              <a:t>          В процессе реализации данного этапа происходит сбор и анализ обратной связи от участников (метод анкетирования), а также контроль хода программы наставничества. Находит свое место и отражение особенностей взаимодействия наставника и наставляемого и определение условий эффективной программы наставничества. </a:t>
            </a:r>
          </a:p>
          <a:p>
            <a:pPr marL="0" indent="0">
              <a:buNone/>
            </a:pPr>
            <a:r>
              <a:rPr lang="ru-RU" sz="1400" dirty="0"/>
              <a:t>          По результатам опроса в рамках первого этапа мониторинга может быть проведен SWOT–анализ реализуемой программы наставничества. Определение сильных и слабых сторон реализуемой модели наставничества, а также качественные и количественные показателей социального и профессионального благополучия, будет результатом успешного мониторинга. </a:t>
            </a:r>
          </a:p>
          <a:p>
            <a:pPr marL="0" indent="0">
              <a:lnSpc>
                <a:spcPct val="50000"/>
              </a:lnSpc>
              <a:buNone/>
            </a:pPr>
            <a:r>
              <a:rPr lang="ru-RU" sz="1400" dirty="0"/>
              <a:t>Аббревиатура </a:t>
            </a:r>
            <a:r>
              <a:rPr lang="en-US" sz="1400" dirty="0"/>
              <a:t>SWOT </a:t>
            </a:r>
            <a:r>
              <a:rPr lang="ru-RU" sz="1400" dirty="0"/>
              <a:t>означает: </a:t>
            </a:r>
          </a:p>
          <a:p>
            <a:pPr marL="0" indent="0">
              <a:lnSpc>
                <a:spcPct val="50000"/>
              </a:lnSpc>
              <a:buNone/>
            </a:pPr>
            <a:r>
              <a:rPr lang="ru-RU" sz="1400" dirty="0"/>
              <a:t>●</a:t>
            </a:r>
            <a:r>
              <a:rPr lang="en-US" sz="1400" dirty="0"/>
              <a:t>S – Strengths (</a:t>
            </a:r>
            <a:r>
              <a:rPr lang="ru-RU" sz="1400" dirty="0"/>
              <a:t>сильные стороны) </a:t>
            </a:r>
          </a:p>
          <a:p>
            <a:pPr marL="0" indent="0">
              <a:lnSpc>
                <a:spcPct val="50000"/>
              </a:lnSpc>
              <a:buNone/>
            </a:pPr>
            <a:r>
              <a:rPr lang="ru-RU" sz="1400" dirty="0"/>
              <a:t>●</a:t>
            </a:r>
            <a:r>
              <a:rPr lang="en-US" sz="1400" dirty="0"/>
              <a:t>W – Weaknesses (</a:t>
            </a:r>
            <a:r>
              <a:rPr lang="ru-RU" sz="1400" dirty="0"/>
              <a:t>слабые стороны) </a:t>
            </a:r>
          </a:p>
          <a:p>
            <a:pPr marL="0" indent="0">
              <a:lnSpc>
                <a:spcPct val="50000"/>
              </a:lnSpc>
              <a:buNone/>
            </a:pPr>
            <a:r>
              <a:rPr lang="ru-RU" sz="1400" dirty="0"/>
              <a:t>●</a:t>
            </a:r>
            <a:r>
              <a:rPr lang="en-US" sz="1400" dirty="0"/>
              <a:t>O – Opportunities (</a:t>
            </a:r>
            <a:r>
              <a:rPr lang="ru-RU" sz="1400" dirty="0"/>
              <a:t>возможности) </a:t>
            </a:r>
          </a:p>
          <a:p>
            <a:pPr marL="0" indent="0">
              <a:lnSpc>
                <a:spcPct val="50000"/>
              </a:lnSpc>
              <a:buNone/>
            </a:pPr>
            <a:r>
              <a:rPr lang="ru-RU" sz="1400" dirty="0"/>
              <a:t>●</a:t>
            </a:r>
            <a:r>
              <a:rPr lang="en-US" sz="1400" dirty="0"/>
              <a:t>T – Threats (</a:t>
            </a:r>
            <a:r>
              <a:rPr lang="ru-RU" sz="1400" dirty="0"/>
              <a:t>угрозы) </a:t>
            </a:r>
          </a:p>
          <a:p>
            <a:pPr marL="0" indent="0">
              <a:lnSpc>
                <a:spcPct val="50000"/>
              </a:lnSpc>
              <a:buNone/>
            </a:pPr>
            <a:endParaRPr lang="ru-RU" sz="1400" dirty="0"/>
          </a:p>
          <a:p>
            <a:pPr marL="0" indent="0" algn="ctr">
              <a:lnSpc>
                <a:spcPct val="50000"/>
              </a:lnSpc>
              <a:buNone/>
            </a:pPr>
            <a:r>
              <a:rPr lang="ru-RU" sz="1400" dirty="0"/>
              <a:t>   Внутренние факторы касаются непосредственно проекта, внешние – среды, которая его окружает.</a:t>
            </a:r>
          </a:p>
        </p:txBody>
      </p:sp>
      <p:sp>
        <p:nvSpPr>
          <p:cNvPr id="4" name="Багетная рамка 3"/>
          <p:cNvSpPr/>
          <p:nvPr/>
        </p:nvSpPr>
        <p:spPr>
          <a:xfrm>
            <a:off x="1115616" y="404664"/>
            <a:ext cx="7272808" cy="936104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/>
              <a:t>Мониторинг и оценка качества процесса реализации программы наставничества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0435043"/>
              </p:ext>
            </p:extLst>
          </p:nvPr>
        </p:nvGraphicFramePr>
        <p:xfrm>
          <a:off x="3491880" y="4797152"/>
          <a:ext cx="5159895" cy="1080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99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99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99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5142">
                <a:tc>
                  <a:txBody>
                    <a:bodyPr/>
                    <a:lstStyle/>
                    <a:p>
                      <a:r>
                        <a:rPr lang="ru-RU" sz="1400" dirty="0"/>
                        <a:t>Факторы SWOT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Позитивные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Негативные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748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Внутренние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Сильные стороны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Слабые стороны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748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Внешние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Возможности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Угрозы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06675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476671"/>
            <a:ext cx="7416824" cy="792089"/>
          </a:xfrm>
        </p:spPr>
        <p:txBody>
          <a:bodyPr>
            <a:normAutofit/>
          </a:bodyPr>
          <a:lstStyle/>
          <a:p>
            <a:endParaRPr lang="ru-RU" sz="18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dirty="0"/>
              <a:t>          Второй этап мониторинга позволяет оценить: мотивационно–личностный и профессиональный рост участников программы наставничества; развитие </a:t>
            </a:r>
            <a:r>
              <a:rPr lang="ru-RU" sz="1400" dirty="0" err="1"/>
              <a:t>метапредметных</a:t>
            </a:r>
            <a:r>
              <a:rPr lang="ru-RU" sz="1400" dirty="0"/>
              <a:t> навыков и уровня вовлеченности обучающихся в образовательную деятельность; качество изменений в освоении обучающимися образовательных программ; динамику образовательных результатов с учетом эмоционально-личностных, интеллектуальных, мотивационных и социальных черт участников. </a:t>
            </a:r>
          </a:p>
          <a:p>
            <a:pPr marL="0" indent="0">
              <a:buNone/>
            </a:pPr>
            <a:r>
              <a:rPr lang="ru-RU" sz="1400" dirty="0"/>
              <a:t>          Основываясь на результатах данного этапа, можно говорить о возможной положительной динамике влияния модели наставничества на личностное и профессиональное развитие наставляемых. </a:t>
            </a:r>
          </a:p>
          <a:p>
            <a:pPr marL="0" indent="0">
              <a:buNone/>
            </a:pPr>
            <a:r>
              <a:rPr lang="ru-RU" sz="1400" dirty="0"/>
              <a:t>          Благодаря анализу данного этапа можно говорить о коррекции процесса организации программы наставничества сравнивая характеристики процесса на «входе» и «выходе» реализуемой программы. Анализируя эффективность программы наставничества, можно также анализировать и предложенные стратегии образования пар, и внесение корректировок во все этапы реализации программы в соответствии с результатами.</a:t>
            </a:r>
          </a:p>
        </p:txBody>
      </p:sp>
      <p:sp>
        <p:nvSpPr>
          <p:cNvPr id="4" name="Багетная рамка 3"/>
          <p:cNvSpPr/>
          <p:nvPr/>
        </p:nvSpPr>
        <p:spPr>
          <a:xfrm>
            <a:off x="827584" y="476672"/>
            <a:ext cx="7416824" cy="792088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/>
              <a:t>Мониторинг и оценка влияния программ на всех участников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5949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052736"/>
            <a:ext cx="7886700" cy="512422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sz="1500" dirty="0"/>
          </a:p>
          <a:p>
            <a:pPr marL="0" indent="0">
              <a:buNone/>
            </a:pPr>
            <a:r>
              <a:rPr lang="ru-RU" sz="1800" dirty="0"/>
              <a:t>         </a:t>
            </a:r>
          </a:p>
          <a:p>
            <a:pPr marL="0" indent="0" algn="just">
              <a:buNone/>
            </a:pPr>
            <a:r>
              <a:rPr lang="ru-RU" sz="1800" dirty="0"/>
              <a:t>          Статистические данные свидетельствуют о том, что большое количество молодых специалистов, окончивших колледжи и получивших специальность «воспитатель ДОУ», не стремятся посвятить свою трудовую деятельность этой профессии. Причин ухода начинающих педагогов из сферы дошкольного образования несколько: </a:t>
            </a:r>
          </a:p>
          <a:p>
            <a:pPr marL="342900" indent="-342900" algn="just">
              <a:buFont typeface="Arial" panose="020B0604020202020204" pitchFamily="34" charset="0"/>
              <a:buAutoNum type="arabicPeriod"/>
            </a:pPr>
            <a:r>
              <a:rPr lang="ru-RU" sz="1800" dirty="0"/>
              <a:t>Слабая мотивация труда и дальнейшего профессионального роста; </a:t>
            </a:r>
          </a:p>
          <a:p>
            <a:pPr marL="342900" indent="-342900" algn="just">
              <a:buAutoNum type="arabicPeriod"/>
            </a:pPr>
            <a:r>
              <a:rPr lang="ru-RU" sz="1800" dirty="0"/>
              <a:t>Не привлекательность заработной платы;</a:t>
            </a:r>
          </a:p>
          <a:p>
            <a:pPr marL="342900" indent="-342900" algn="just">
              <a:buAutoNum type="arabicPeriod"/>
            </a:pPr>
            <a:r>
              <a:rPr lang="ru-RU" sz="1800" dirty="0"/>
              <a:t>Неумение применять на практике теоретические знания, полученные в ходе обучения; </a:t>
            </a:r>
          </a:p>
          <a:p>
            <a:pPr marL="342900" indent="-342900" algn="just">
              <a:buAutoNum type="arabicPeriod"/>
            </a:pPr>
            <a:r>
              <a:rPr lang="ru-RU" sz="1800" dirty="0"/>
              <a:t>Недостаточный или отсутствующий опыт работы с детьми. </a:t>
            </a:r>
          </a:p>
          <a:p>
            <a:pPr marL="0" indent="0" algn="just">
              <a:buNone/>
            </a:pPr>
            <a:r>
              <a:rPr lang="ru-RU" sz="1800" dirty="0"/>
              <a:t>           В этих условиях очень важна грамотная поддержка и сопровождение молодых специалистов сотрудниками дошкольного образовательного учреждения, не только администрацией, но и </a:t>
            </a:r>
            <a:r>
              <a:rPr lang="ru-RU" sz="1800" dirty="0">
                <a:solidFill>
                  <a:srgbClr val="FFFF00"/>
                </a:solidFill>
              </a:rPr>
              <a:t>коллегами, в первую очередь опытными воспитателями (далее – педагог-наставник). Поэтому основная задача педагога-наставника помочь в адаптации к непростым условиям труда, и вопрос наставничества сейчас как никогда актуален.</a:t>
            </a:r>
          </a:p>
        </p:txBody>
      </p:sp>
      <p:sp>
        <p:nvSpPr>
          <p:cNvPr id="4" name="Параллелограмм 3"/>
          <p:cNvSpPr/>
          <p:nvPr/>
        </p:nvSpPr>
        <p:spPr>
          <a:xfrm>
            <a:off x="683568" y="476672"/>
            <a:ext cx="7848872" cy="936104"/>
          </a:xfrm>
          <a:prstGeom prst="parallelogra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047650"/>
          </a:xfrm>
        </p:spPr>
        <p:txBody>
          <a:bodyPr/>
          <a:lstStyle/>
          <a:p>
            <a:pPr algn="ctr"/>
            <a:r>
              <a:rPr lang="ru-RU" dirty="0">
                <a:latin typeface="+mn-lt"/>
              </a:rPr>
              <a:t>Актуальность</a:t>
            </a:r>
          </a:p>
        </p:txBody>
      </p:sp>
    </p:spTree>
    <p:extLst>
      <p:ext uri="{BB962C8B-B14F-4D97-AF65-F5344CB8AC3E}">
        <p14:creationId xmlns:p14="http://schemas.microsoft.com/office/powerpoint/2010/main" val="35206303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484784"/>
            <a:ext cx="7886700" cy="4896543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</a:rPr>
              <a:t>Наставничество</a:t>
            </a:r>
            <a:r>
              <a:rPr lang="ru-RU" sz="2000" dirty="0"/>
              <a:t> - форма обеспечения профессионального становления, развития и адаптации к квалифицированному исполнению должностных обязанностей лиц, в отношении которых осуществляется наставничество. 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</a:rPr>
              <a:t>Наставник</a:t>
            </a:r>
            <a:r>
              <a:rPr lang="ru-RU" sz="2000" dirty="0"/>
              <a:t> - участник персонализированной программы наставничества, имеющий измеримые позитивные результаты профессиональной деятельности, готовый и способный организовать индивидуальную траекторию профессионального развития наставляемого на основе его профессиональных затруднений, также обладающий опытом и навыками, необходимыми для стимуляции и поддержки процессов самореализации и самосовершенствования наставляемого. 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</a:rPr>
              <a:t>Молодой специалист </a:t>
            </a:r>
            <a:r>
              <a:rPr lang="ru-RU" sz="2000" dirty="0"/>
              <a:t>- участник системы наставничества, который через взаимодействие с наставником и при его помощи и поддержке приобретает новый опыт, развивает необходимые навыки и компетенции, добивается предсказуемых результатов, преодолевая тем самым свои профессиональные затруднения.</a:t>
            </a:r>
          </a:p>
        </p:txBody>
      </p:sp>
      <p:sp>
        <p:nvSpPr>
          <p:cNvPr id="4" name="Прямоугольник с двумя вырезанными соседними углами 3"/>
          <p:cNvSpPr/>
          <p:nvPr/>
        </p:nvSpPr>
        <p:spPr>
          <a:xfrm>
            <a:off x="1115616" y="476672"/>
            <a:ext cx="6840760" cy="864096"/>
          </a:xfrm>
          <a:prstGeom prst="snip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119658"/>
          </a:xfrm>
        </p:spPr>
        <p:txBody>
          <a:bodyPr/>
          <a:lstStyle/>
          <a:p>
            <a:pPr algn="ctr"/>
            <a:r>
              <a:rPr lang="ru-RU" dirty="0">
                <a:latin typeface="+mn-lt"/>
              </a:rPr>
              <a:t>Основные понятия</a:t>
            </a:r>
          </a:p>
        </p:txBody>
      </p:sp>
    </p:spTree>
    <p:extLst>
      <p:ext uri="{BB962C8B-B14F-4D97-AF65-F5344CB8AC3E}">
        <p14:creationId xmlns:p14="http://schemas.microsoft.com/office/powerpoint/2010/main" val="3986914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548680"/>
            <a:ext cx="7128792" cy="936104"/>
          </a:xfrm>
        </p:spPr>
        <p:txBody>
          <a:bodyPr>
            <a:normAutofit/>
          </a:bodyPr>
          <a:lstStyle/>
          <a:p>
            <a:pPr algn="ctr"/>
            <a:endParaRPr lang="ru-RU" sz="28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132856"/>
            <a:ext cx="7886700" cy="360040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ru-RU" sz="1400" dirty="0"/>
          </a:p>
          <a:p>
            <a:pPr marL="0" indent="0" algn="just">
              <a:buNone/>
            </a:pPr>
            <a:r>
              <a:rPr lang="ru-RU" sz="8000" b="1" dirty="0">
                <a:solidFill>
                  <a:schemeClr val="accent1">
                    <a:lumMod val="50000"/>
                  </a:schemeClr>
                </a:solidFill>
                <a:cs typeface="Calibri" panose="020F0502020204030204" pitchFamily="34" charset="0"/>
              </a:rPr>
              <a:t>Цель: </a:t>
            </a:r>
            <a:r>
              <a:rPr lang="ru-RU" sz="8000" dirty="0">
                <a:cs typeface="Calibri" panose="020F0502020204030204" pitchFamily="34" charset="0"/>
              </a:rPr>
              <a:t>внедрение</a:t>
            </a:r>
            <a:r>
              <a:rPr lang="ru-RU" sz="8000" b="1" dirty="0">
                <a:solidFill>
                  <a:schemeClr val="accent1">
                    <a:lumMod val="50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ru-RU" sz="8000" dirty="0">
                <a:cs typeface="Calibri" panose="020F0502020204030204" pitchFamily="34" charset="0"/>
              </a:rPr>
              <a:t>эффективных</a:t>
            </a:r>
            <a:r>
              <a:rPr lang="ru-RU" sz="8000" b="1" dirty="0">
                <a:cs typeface="Calibri" panose="020F0502020204030204" pitchFamily="34" charset="0"/>
              </a:rPr>
              <a:t> </a:t>
            </a:r>
            <a:r>
              <a:rPr lang="ru-RU" sz="8000" dirty="0">
                <a:cs typeface="Calibri" panose="020F0502020204030204" pitchFamily="34" charset="0"/>
              </a:rPr>
              <a:t>форм</a:t>
            </a:r>
            <a:r>
              <a:rPr lang="ru-RU" sz="8000" b="1" dirty="0">
                <a:solidFill>
                  <a:schemeClr val="accent1">
                    <a:lumMod val="50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ru-RU" sz="8000" dirty="0"/>
              <a:t>взаимодействия педагога-наставника и молодого специалиста, направленные на совершенствование профессионального мастерства. </a:t>
            </a:r>
          </a:p>
          <a:p>
            <a:pPr marL="0" indent="0" algn="just">
              <a:buNone/>
            </a:pPr>
            <a:endParaRPr lang="ru-RU" sz="5500" b="1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sz="8000" b="1" dirty="0">
                <a:solidFill>
                  <a:srgbClr val="002060"/>
                </a:solidFill>
              </a:rPr>
              <a:t>Задачи:</a:t>
            </a:r>
          </a:p>
          <a:p>
            <a:pPr marL="0" indent="0" algn="just">
              <a:buNone/>
            </a:pPr>
            <a:r>
              <a:rPr lang="ru-RU" sz="8000" dirty="0">
                <a:cs typeface="Calibri" panose="020F0502020204030204" pitchFamily="34" charset="0"/>
              </a:rPr>
              <a:t>1. Создавать  условия, способствующие успешному вхождению молодого специалиста в профессиональную деятельность. </a:t>
            </a:r>
          </a:p>
          <a:p>
            <a:pPr marL="0" indent="0" algn="just">
              <a:buNone/>
            </a:pPr>
            <a:r>
              <a:rPr lang="ru-RU" sz="8000" dirty="0"/>
              <a:t>2. Формировать способности молодого специалиста самостоятельно и качественно выполнять профессиональные обязанности. </a:t>
            </a:r>
          </a:p>
          <a:p>
            <a:pPr marL="0" indent="0" algn="just">
              <a:buNone/>
            </a:pPr>
            <a:r>
              <a:rPr lang="ru-RU" sz="8000" dirty="0"/>
              <a:t>3. Координировать действия молодого специалиста по улучшению  организации образовательной работы с детьми.</a:t>
            </a:r>
          </a:p>
          <a:p>
            <a:pPr marL="0" indent="0" algn="just">
              <a:buNone/>
            </a:pPr>
            <a:br>
              <a:rPr lang="ru-RU" sz="5500" dirty="0">
                <a:cs typeface="Calibri" panose="020F0502020204030204" pitchFamily="34" charset="0"/>
              </a:rPr>
            </a:br>
            <a:br>
              <a:rPr lang="ru-RU" sz="5500" dirty="0"/>
            </a:br>
            <a:endParaRPr lang="ru-RU" sz="55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548680"/>
            <a:ext cx="7128792" cy="13681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Цель и задачи модели наставничества</a:t>
            </a:r>
          </a:p>
          <a:p>
            <a:pPr algn="ctr"/>
            <a:r>
              <a:rPr lang="ru-RU" sz="2400" b="1" dirty="0"/>
              <a:t> «Наставник как проводник молодого специалиста»: </a:t>
            </a:r>
          </a:p>
        </p:txBody>
      </p:sp>
    </p:spTree>
    <p:extLst>
      <p:ext uri="{BB962C8B-B14F-4D97-AF65-F5344CB8AC3E}">
        <p14:creationId xmlns:p14="http://schemas.microsoft.com/office/powerpoint/2010/main" val="29427360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1322" y="476673"/>
            <a:ext cx="7344816" cy="72008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2478059"/>
              </p:ext>
            </p:extLst>
          </p:nvPr>
        </p:nvGraphicFramePr>
        <p:xfrm>
          <a:off x="628650" y="1341438"/>
          <a:ext cx="7886700" cy="51740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232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634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51844"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>
                          <a:solidFill>
                            <a:schemeClr val="tx1"/>
                          </a:solidFill>
                        </a:rPr>
                        <a:t>принцип соблюдения прав и свобод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b="0" dirty="0">
                          <a:solidFill>
                            <a:schemeClr val="tx1"/>
                          </a:solidFill>
                        </a:rPr>
                        <a:t>Заключается в  приоритете и уважении интересов личности и личностного развития педагогов, признание равного социального статуса педагогических работников, независимо от ролевой позиции в системе наставничества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24007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принцип индивидуализации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dirty="0"/>
                        <a:t>Направлен</a:t>
                      </a:r>
                      <a:r>
                        <a:rPr lang="ru-RU" sz="1800" baseline="0" dirty="0"/>
                        <a:t> </a:t>
                      </a:r>
                      <a:r>
                        <a:rPr lang="ru-RU" sz="1800" dirty="0"/>
                        <a:t>на сохранение индивидуальных приоритетов в формировании наставляемым собственной траектории развития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24007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принцип вариативности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dirty="0"/>
                        <a:t>Предполагает возможность образовательных организаций выбирать наиболее подходящие для конкретных условий формы и виды деятельности</a:t>
                      </a:r>
                      <a:r>
                        <a:rPr lang="ru-RU" sz="1800" baseline="0" dirty="0"/>
                        <a:t> </a:t>
                      </a:r>
                      <a:endParaRPr lang="ru-RU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24007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принцип системности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dirty="0"/>
                        <a:t>Предполагает 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непрерывность и</a:t>
                      </a:r>
                      <a:r>
                        <a:rPr lang="ru-RU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регулярность,</a:t>
                      </a:r>
                      <a:r>
                        <a:rPr lang="ru-RU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 учетом предыдущих</a:t>
                      </a:r>
                      <a:r>
                        <a:rPr lang="ru-RU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результатов 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 новых потребностей</a:t>
                      </a:r>
                      <a:endParaRPr lang="ru-RU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861322" y="476672"/>
            <a:ext cx="7344816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Модель наставничества основывается на следующих принципах</a:t>
            </a:r>
            <a:r>
              <a:rPr lang="ru-RU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36579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09191" y="518794"/>
            <a:ext cx="4752528" cy="8219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Наставничество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788024" y="2068382"/>
            <a:ext cx="3681551" cy="229672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/>
              <a:t>Наставник: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100" dirty="0"/>
              <a:t>Разрабатывает индивидуальный план профессионального становления молодого воспитателя.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100" dirty="0"/>
              <a:t>Оказывает помощь, передавая практические знания, методики, приемы и др.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100" dirty="0"/>
              <a:t>Развивает свои деловые качества, повышает свой профессиональный уровень.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100" dirty="0"/>
              <a:t>Получает баллы к аттестации.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100" dirty="0"/>
              <a:t>Оформляет итог работы в виде отчета о проделанной работе с выводами и рекомендациями в конце учебного года.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endParaRPr lang="ru-RU" sz="12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950435" y="4941168"/>
            <a:ext cx="5270039" cy="15121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u="sng" dirty="0"/>
          </a:p>
          <a:p>
            <a:pPr algn="ctr"/>
            <a:endParaRPr lang="ru-RU" b="1" u="sng" dirty="0"/>
          </a:p>
          <a:p>
            <a:pPr algn="ctr"/>
            <a:endParaRPr lang="ru-RU" b="1" u="sng" dirty="0"/>
          </a:p>
          <a:p>
            <a:pPr algn="ctr"/>
            <a:endParaRPr lang="ru-RU" b="1" u="sng" dirty="0"/>
          </a:p>
          <a:p>
            <a:pPr algn="ctr"/>
            <a:r>
              <a:rPr lang="ru-RU" b="1" u="sng" dirty="0"/>
              <a:t>Администрация: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ru-RU" sz="1100" dirty="0"/>
              <a:t>Оформление локальных актов.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ru-RU" sz="1100" dirty="0"/>
              <a:t>Обеспечивает  методической литературой.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ru-RU" sz="1100" dirty="0"/>
              <a:t>Передаёт теоретические знания (нормативная база, методики, технологии, программы).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ru-RU" sz="1100" dirty="0"/>
              <a:t>Повышает культурный и профессиональный уровень подготовки кадров.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ru-RU" sz="1100" dirty="0"/>
              <a:t>Улучшает взаимоотношения между сотрудниками.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endParaRPr lang="ru-RU" sz="1100" dirty="0"/>
          </a:p>
          <a:p>
            <a:pPr marL="171450" indent="-171450">
              <a:buFont typeface="Wingdings" panose="05000000000000000000" pitchFamily="2" charset="2"/>
              <a:buChar char="v"/>
            </a:pPr>
            <a:endParaRPr lang="ru-RU" sz="1100" dirty="0"/>
          </a:p>
          <a:p>
            <a:pPr marL="171450" indent="-171450">
              <a:buFont typeface="Wingdings" panose="05000000000000000000" pitchFamily="2" charset="2"/>
              <a:buChar char="v"/>
            </a:pPr>
            <a:endParaRPr lang="ru-RU" sz="1100" dirty="0"/>
          </a:p>
          <a:p>
            <a:pPr marL="171450" indent="-171450">
              <a:buFont typeface="Wingdings" panose="05000000000000000000" pitchFamily="2" charset="2"/>
              <a:buChar char="v"/>
            </a:pPr>
            <a:endParaRPr lang="ru-RU" sz="1100" dirty="0"/>
          </a:p>
          <a:p>
            <a:pPr marL="171450" indent="-171450">
              <a:buFont typeface="Wingdings" panose="05000000000000000000" pitchFamily="2" charset="2"/>
              <a:buChar char="v"/>
            </a:pPr>
            <a:endParaRPr lang="ru-RU" sz="1100" dirty="0"/>
          </a:p>
          <a:p>
            <a:pPr marL="171450" indent="-171450">
              <a:buFont typeface="Wingdings" panose="05000000000000000000" pitchFamily="2" charset="2"/>
              <a:buChar char="v"/>
            </a:pPr>
            <a:endParaRPr lang="ru-RU" sz="1100" dirty="0"/>
          </a:p>
          <a:p>
            <a:pPr marL="171450" indent="-171450">
              <a:buFont typeface="Wingdings" panose="05000000000000000000" pitchFamily="2" charset="2"/>
              <a:buChar char="v"/>
            </a:pPr>
            <a:endParaRPr lang="ru-RU" sz="11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55576" y="2060848"/>
            <a:ext cx="3672409" cy="2376264"/>
          </a:xfrm>
          <a:prstGeom prst="roundRect">
            <a:avLst>
              <a:gd name="adj" fmla="val 1891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u="sng" dirty="0"/>
          </a:p>
          <a:p>
            <a:pPr algn="ctr"/>
            <a:endParaRPr lang="ru-RU" b="1" u="sng" dirty="0"/>
          </a:p>
          <a:p>
            <a:pPr algn="ctr"/>
            <a:r>
              <a:rPr lang="ru-RU" b="1" u="sng" dirty="0"/>
              <a:t>Молодой специалист: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ru-RU" sz="1100" dirty="0"/>
              <a:t>Повышает свой профессиональный уровень и способности.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ru-RU" sz="1100" dirty="0"/>
              <a:t>Развивает собственную профессиональную карьеру.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ru-RU" sz="1100" dirty="0"/>
              <a:t>Учится выстраивать конструктивные отношения с коллегами.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ru-RU" sz="1100" dirty="0"/>
              <a:t>Участвует в методических мероприятиях и в жизни детского сада.   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endParaRPr lang="ru-RU" sz="1100" dirty="0"/>
          </a:p>
          <a:p>
            <a:pPr marL="171450" indent="-171450">
              <a:buFont typeface="Wingdings" panose="05000000000000000000" pitchFamily="2" charset="2"/>
              <a:buChar char="v"/>
            </a:pPr>
            <a:endParaRPr lang="ru-RU" sz="1100" dirty="0"/>
          </a:p>
          <a:p>
            <a:pPr marL="171450" indent="-171450">
              <a:buFont typeface="Wingdings" panose="05000000000000000000" pitchFamily="2" charset="2"/>
              <a:buChar char="v"/>
            </a:pPr>
            <a:endParaRPr lang="ru-RU" sz="1100" dirty="0"/>
          </a:p>
          <a:p>
            <a:pPr marL="171450" indent="-171450">
              <a:buFont typeface="Wingdings" panose="05000000000000000000" pitchFamily="2" charset="2"/>
              <a:buChar char="v"/>
            </a:pPr>
            <a:endParaRPr lang="ru-RU" sz="1100" dirty="0"/>
          </a:p>
          <a:p>
            <a:pPr marL="171450" indent="-171450">
              <a:buFont typeface="Wingdings" panose="05000000000000000000" pitchFamily="2" charset="2"/>
              <a:buChar char="v"/>
            </a:pPr>
            <a:endParaRPr lang="ru-RU" sz="1100" dirty="0"/>
          </a:p>
          <a:p>
            <a:pPr marL="171450" indent="-171450">
              <a:buFont typeface="Wingdings" panose="05000000000000000000" pitchFamily="2" charset="2"/>
              <a:buChar char="v"/>
            </a:pPr>
            <a:endParaRPr lang="ru-RU" sz="1100" dirty="0"/>
          </a:p>
          <a:p>
            <a:pPr algn="ctr"/>
            <a:endParaRPr lang="ru-RU" dirty="0"/>
          </a:p>
        </p:txBody>
      </p:sp>
      <p:sp>
        <p:nvSpPr>
          <p:cNvPr id="17" name="Стрелка: вправо 16">
            <a:extLst>
              <a:ext uri="{FF2B5EF4-FFF2-40B4-BE49-F238E27FC236}">
                <a16:creationId xmlns:a16="http://schemas.microsoft.com/office/drawing/2014/main" id="{0F7CE11F-436B-44C1-81CF-4660D41C07D6}"/>
              </a:ext>
            </a:extLst>
          </p:cNvPr>
          <p:cNvSpPr/>
          <p:nvPr/>
        </p:nvSpPr>
        <p:spPr>
          <a:xfrm rot="8165691">
            <a:off x="2221106" y="1572184"/>
            <a:ext cx="550130" cy="3450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вправо 16">
            <a:extLst>
              <a:ext uri="{FF2B5EF4-FFF2-40B4-BE49-F238E27FC236}">
                <a16:creationId xmlns:a16="http://schemas.microsoft.com/office/drawing/2014/main" id="{0F7CE11F-436B-44C1-81CF-4660D41C07D6}"/>
              </a:ext>
            </a:extLst>
          </p:cNvPr>
          <p:cNvSpPr/>
          <p:nvPr/>
        </p:nvSpPr>
        <p:spPr>
          <a:xfrm rot="13294395">
            <a:off x="3027682" y="4507513"/>
            <a:ext cx="540902" cy="3450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: вправо 16">
            <a:extLst>
              <a:ext uri="{FF2B5EF4-FFF2-40B4-BE49-F238E27FC236}">
                <a16:creationId xmlns:a16="http://schemas.microsoft.com/office/drawing/2014/main" id="{0F7CE11F-436B-44C1-81CF-4660D41C07D6}"/>
              </a:ext>
            </a:extLst>
          </p:cNvPr>
          <p:cNvSpPr/>
          <p:nvPr/>
        </p:nvSpPr>
        <p:spPr>
          <a:xfrm rot="19254507">
            <a:off x="5631976" y="4501380"/>
            <a:ext cx="554726" cy="3450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: вправо 16">
            <a:extLst>
              <a:ext uri="{FF2B5EF4-FFF2-40B4-BE49-F238E27FC236}">
                <a16:creationId xmlns:a16="http://schemas.microsoft.com/office/drawing/2014/main" id="{0F7CE11F-436B-44C1-81CF-4660D41C07D6}"/>
              </a:ext>
            </a:extLst>
          </p:cNvPr>
          <p:cNvSpPr/>
          <p:nvPr/>
        </p:nvSpPr>
        <p:spPr>
          <a:xfrm rot="2671131">
            <a:off x="6096388" y="1570758"/>
            <a:ext cx="614099" cy="3450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4316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2380443" y="4034700"/>
            <a:ext cx="5225475" cy="69779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56464" tIns="13970" rIns="13970" bIns="13970" numCol="1" spcCol="1270" anchor="ctr" anchorCtr="0">
            <a:noAutofit/>
          </a:bodyPr>
          <a:lstStyle/>
          <a:p>
            <a:pPr marL="0" lvl="1" algn="l" defTabSz="9779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ru-RU" sz="2200" kern="12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1940388" y="3080103"/>
            <a:ext cx="5225475" cy="69779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56464" tIns="13970" rIns="13970" bIns="13970" numCol="1" spcCol="1270" anchor="ctr" anchorCtr="0">
            <a:noAutofit/>
          </a:bodyPr>
          <a:lstStyle/>
          <a:p>
            <a:pPr marL="0" lvl="1" algn="l" defTabSz="9779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ru-RU" sz="2200" kern="1200" dirty="0"/>
          </a:p>
        </p:txBody>
      </p:sp>
      <p:graphicFrame>
        <p:nvGraphicFramePr>
          <p:cNvPr id="28" name="Схема 27"/>
          <p:cNvGraphicFramePr/>
          <p:nvPr>
            <p:extLst>
              <p:ext uri="{D42A27DB-BD31-4B8C-83A1-F6EECF244321}">
                <p14:modId xmlns:p14="http://schemas.microsoft.com/office/powerpoint/2010/main" val="1433174929"/>
              </p:ext>
            </p:extLst>
          </p:nvPr>
        </p:nvGraphicFramePr>
        <p:xfrm>
          <a:off x="1071756" y="1412776"/>
          <a:ext cx="6096000" cy="3112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9" name="Равнобедренный треугольник 28"/>
          <p:cNvSpPr/>
          <p:nvPr/>
        </p:nvSpPr>
        <p:spPr>
          <a:xfrm>
            <a:off x="1940387" y="479038"/>
            <a:ext cx="5225476" cy="86173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Этапы </a:t>
            </a:r>
          </a:p>
          <a:p>
            <a:pPr algn="ctr"/>
            <a:r>
              <a:rPr lang="ru-RU" sz="1600" dirty="0"/>
              <a:t>осуществления работы педагогом-наставником</a:t>
            </a:r>
          </a:p>
          <a:p>
            <a:pPr algn="ctr"/>
            <a:endParaRPr lang="ru-RU" dirty="0"/>
          </a:p>
        </p:txBody>
      </p:sp>
      <p:grpSp>
        <p:nvGrpSpPr>
          <p:cNvPr id="30" name="Группа 29"/>
          <p:cNvGrpSpPr/>
          <p:nvPr/>
        </p:nvGrpSpPr>
        <p:grpSpPr>
          <a:xfrm>
            <a:off x="1072097" y="4293096"/>
            <a:ext cx="820122" cy="1171603"/>
            <a:chOff x="1" y="318"/>
            <a:chExt cx="820122" cy="1171603"/>
          </a:xfrm>
        </p:grpSpPr>
        <p:sp>
          <p:nvSpPr>
            <p:cNvPr id="31" name="Нашивка 30"/>
            <p:cNvSpPr/>
            <p:nvPr/>
          </p:nvSpPr>
          <p:spPr>
            <a:xfrm rot="5400000">
              <a:off x="-175740" y="176059"/>
              <a:ext cx="1171603" cy="820122"/>
            </a:xfrm>
            <a:prstGeom prst="chevron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2" name="Нашивка 4"/>
            <p:cNvSpPr/>
            <p:nvPr/>
          </p:nvSpPr>
          <p:spPr>
            <a:xfrm>
              <a:off x="1" y="410379"/>
              <a:ext cx="820122" cy="3514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605" tIns="14605" rIns="14605" bIns="14605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300" dirty="0"/>
                <a:t>4</a:t>
              </a:r>
              <a:endParaRPr lang="ru-RU" sz="2300" kern="1200" dirty="0"/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1901471" y="4293096"/>
            <a:ext cx="5275877" cy="761542"/>
            <a:chOff x="820122" y="1940198"/>
            <a:chExt cx="5275877" cy="761542"/>
          </a:xfrm>
        </p:grpSpPr>
        <p:sp>
          <p:nvSpPr>
            <p:cNvPr id="37" name="Прямоугольник с двумя скругленными соседними углами 36"/>
            <p:cNvSpPr/>
            <p:nvPr/>
          </p:nvSpPr>
          <p:spPr>
            <a:xfrm rot="5400000">
              <a:off x="3077290" y="-316970"/>
              <a:ext cx="761542" cy="5275877"/>
            </a:xfrm>
            <a:prstGeom prst="round2Same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8" name="Прямоугольник 37"/>
            <p:cNvSpPr/>
            <p:nvPr/>
          </p:nvSpPr>
          <p:spPr>
            <a:xfrm>
              <a:off x="820123" y="1977372"/>
              <a:ext cx="5238702" cy="6871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016" tIns="11430" rIns="11430" bIns="11430" numCol="1" spcCol="1270" anchor="ctr" anchorCtr="0">
              <a:noAutofit/>
            </a:bodyPr>
            <a:lstStyle/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1800" kern="1200" dirty="0"/>
                <a:t>«Самостоятельная деятельность молодого специалиста»</a:t>
              </a:r>
            </a:p>
          </p:txBody>
        </p:sp>
      </p:grpSp>
      <p:grpSp>
        <p:nvGrpSpPr>
          <p:cNvPr id="39" name="Группа 38"/>
          <p:cNvGrpSpPr/>
          <p:nvPr/>
        </p:nvGrpSpPr>
        <p:grpSpPr>
          <a:xfrm>
            <a:off x="1072095" y="5229200"/>
            <a:ext cx="820122" cy="1171603"/>
            <a:chOff x="1" y="970257"/>
            <a:chExt cx="820122" cy="1171603"/>
          </a:xfrm>
        </p:grpSpPr>
        <p:sp>
          <p:nvSpPr>
            <p:cNvPr id="40" name="Нашивка 39"/>
            <p:cNvSpPr/>
            <p:nvPr/>
          </p:nvSpPr>
          <p:spPr>
            <a:xfrm rot="5400000">
              <a:off x="-175740" y="1145998"/>
              <a:ext cx="1171603" cy="820122"/>
            </a:xfrm>
            <a:prstGeom prst="chevron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1" name="Нашивка 4"/>
            <p:cNvSpPr/>
            <p:nvPr/>
          </p:nvSpPr>
          <p:spPr>
            <a:xfrm>
              <a:off x="1" y="1380318"/>
              <a:ext cx="820122" cy="3514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605" tIns="14605" rIns="14605" bIns="14605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300" dirty="0"/>
                <a:t>5</a:t>
              </a:r>
              <a:endParaRPr lang="ru-RU" sz="2300" kern="1200" dirty="0"/>
            </a:p>
          </p:txBody>
        </p:sp>
      </p:grpSp>
      <p:grpSp>
        <p:nvGrpSpPr>
          <p:cNvPr id="42" name="Группа 41"/>
          <p:cNvGrpSpPr/>
          <p:nvPr/>
        </p:nvGrpSpPr>
        <p:grpSpPr>
          <a:xfrm>
            <a:off x="1901471" y="5229200"/>
            <a:ext cx="5275877" cy="761542"/>
            <a:chOff x="820122" y="1940198"/>
            <a:chExt cx="5275877" cy="761542"/>
          </a:xfrm>
        </p:grpSpPr>
        <p:sp>
          <p:nvSpPr>
            <p:cNvPr id="43" name="Прямоугольник с двумя скругленными соседними углами 42"/>
            <p:cNvSpPr/>
            <p:nvPr/>
          </p:nvSpPr>
          <p:spPr>
            <a:xfrm rot="5400000">
              <a:off x="3077290" y="-316970"/>
              <a:ext cx="761542" cy="5275877"/>
            </a:xfrm>
            <a:prstGeom prst="round2Same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4" name="Прямоугольник 43"/>
            <p:cNvSpPr/>
            <p:nvPr/>
          </p:nvSpPr>
          <p:spPr>
            <a:xfrm>
              <a:off x="820123" y="1977372"/>
              <a:ext cx="5238702" cy="6871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016" tIns="11430" rIns="11430" bIns="11430" numCol="1" spcCol="1270" anchor="ctr" anchorCtr="0">
              <a:noAutofit/>
            </a:bodyPr>
            <a:lstStyle/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1800" kern="1200" dirty="0"/>
                <a:t>«Презентация полученных знаний»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299317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342263998"/>
              </p:ext>
            </p:extLst>
          </p:nvPr>
        </p:nvGraphicFramePr>
        <p:xfrm>
          <a:off x="1043608" y="1052736"/>
          <a:ext cx="7056784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Скругленный прямоугольник 7"/>
          <p:cNvSpPr/>
          <p:nvPr/>
        </p:nvSpPr>
        <p:spPr>
          <a:xfrm>
            <a:off x="1907704" y="476672"/>
            <a:ext cx="5328592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Алгоритм деятельности педагога-наставника</a:t>
            </a:r>
          </a:p>
        </p:txBody>
      </p:sp>
    </p:spTree>
    <p:extLst>
      <p:ext uri="{BB962C8B-B14F-4D97-AF65-F5344CB8AC3E}">
        <p14:creationId xmlns:p14="http://schemas.microsoft.com/office/powerpoint/2010/main" val="4014619245"/>
      </p:ext>
    </p:extLst>
  </p:cSld>
  <p:clrMapOvr>
    <a:masterClrMapping/>
  </p:clrMapOvr>
</p:sld>
</file>

<file path=ppt/theme/theme1.xml><?xml version="1.0" encoding="utf-8"?>
<a:theme xmlns:a="http://schemas.openxmlformats.org/drawingml/2006/main" name="powerpointbase.com-963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powerpointbase.com-963</Template>
  <TotalTime>2592</TotalTime>
  <Words>3418</Words>
  <Application>Microsoft Office PowerPoint</Application>
  <PresentationFormat>Экран (4:3)</PresentationFormat>
  <Paragraphs>265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Wingdings</vt:lpstr>
      <vt:lpstr>powerpointbase.com-963</vt:lpstr>
      <vt:lpstr>                               Наставничество в номинации                                                «Лучшая модель наставничества педагогических работников» </vt:lpstr>
      <vt:lpstr>Презентация PowerPoint</vt:lpstr>
      <vt:lpstr>Актуальность</vt:lpstr>
      <vt:lpstr>Основные понятия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Для успешной реализации системы наставничества необходимо наличие: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miron.savelev.200@mail.ru</cp:lastModifiedBy>
  <cp:revision>127</cp:revision>
  <dcterms:created xsi:type="dcterms:W3CDTF">2022-10-17T13:13:04Z</dcterms:created>
  <dcterms:modified xsi:type="dcterms:W3CDTF">2025-11-16T08:28:45Z</dcterms:modified>
</cp:coreProperties>
</file>